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6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Poppins" panose="00000500000000000000" pitchFamily="2" charset="0"/>
      <p:regular r:id="rId27"/>
      <p:bold r:id="rId28"/>
    </p:embeddedFont>
    <p:embeddedFont>
      <p:font typeface="Segoe UI Black" panose="020B0A02040204020203" pitchFamily="34" charset="0"/>
      <p:bold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D52"/>
    <a:srgbClr val="D43969"/>
    <a:srgbClr val="669AFE"/>
    <a:srgbClr val="FDB61A"/>
    <a:srgbClr val="649AD2"/>
    <a:srgbClr val="8859BE"/>
    <a:srgbClr val="FCAF02"/>
    <a:srgbClr val="004482"/>
    <a:srgbClr val="00589C"/>
    <a:srgbClr val="4DB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27001-4B90-455F-BBA8-12B8EF23111E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B9118-C16C-45F4-BD3C-CB8E58CEE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15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078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56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486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47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98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774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51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B9118-C16C-45F4-BD3C-CB8E58CEE10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38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E839-3BE5-49DE-B2EC-7A02D4952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71DD8-3A00-484D-B43C-739D4DD84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FD35-47CD-4510-B947-8C5B1DF0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0B65-0394-4380-B5A3-0BC28655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79CA-54F2-40FF-A7DE-07E81423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4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E37C-7EB2-44F3-A20C-3909C01A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7262C-4858-4D4C-98CC-F7A6C845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4DBB2-2438-4A88-A2F9-85FFA758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1899-6DE8-4680-A026-90CFC56A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4CA5B-E37C-4532-ADE2-DF50C845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03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8CE12-0EE7-4452-8636-ECA2CD8F8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EE2A3-826C-4DAE-8994-A6E476AE9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B7F4C-D8A0-4E21-B151-B48849E1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8F84-8639-4B14-A59B-18662775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0CF2B-AA83-4486-84B2-69BE0670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67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4715-7B7A-4736-82AA-E0E116EC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4F1B-82A9-4A1F-A41A-3537A9E59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BB17F-9A22-435C-A19A-4D0C1B2C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8EAD3-D0A5-40B6-BFCE-211FB2B7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DEFE1-3528-4760-9D24-B75DFCB4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71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37E1-C51E-4685-9F1A-8BEFD51D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89BDB-7AE9-44FD-98A7-2E83D5574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83257-63DB-435F-A757-56E2B7DA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33AAD-3706-4BF8-9814-9D93D16E6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6485F-65ED-45ED-A667-5B10B853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68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7225-72E3-4AAD-AD69-6AFDF89D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6FCD-BBB0-47AC-932C-517A08427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2200F-5EAC-45D9-BD86-997F30F4F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D669A-FA13-4E0D-9F69-8745CA92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4366-05BF-4642-8938-E00924C2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83B5E-97FE-42D6-97A3-4470B0F0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8244-1C6C-473F-AEB7-1FE8A275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97AAA-FA27-4E32-973C-6DA0799D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9EDAF-A652-462B-AAB2-E0522B4DF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D134A-8F5D-4E8F-84CF-0FF2C40C1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089BA-BAA6-4772-B80C-D2FD8F98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0F26E-E6C8-4725-94C0-EC26005F0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299B6-9DE6-467F-ADAB-D712B2A7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483F00-BCB5-4F43-A7BB-86F8D489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54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D500-0B7E-43BC-8879-3489715C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FC201-DD59-4111-8925-715F30E2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8B3A4-3CF4-454B-B5D9-86BE1DB4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F0AFB-86C7-460B-BF27-8EE01F33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97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284B6-44C5-4385-A5E5-62CCA31F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E0248-8EFD-4CD1-9753-619A2ADE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F88F8-F878-432E-8DFE-A5379FE7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05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95E6-B9AD-412E-A957-573DD24FD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1EE3-7209-43E3-907D-073F8CFAC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CB4CD-1A96-43CD-9506-6CE01B17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231FA-4DFE-4936-877E-5FC89010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E460-1706-4063-8A19-2B50988F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95C17-F490-4D01-A2B8-51ADEAC4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30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6AE4-6A69-4A6E-B642-BD871C34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E8115-5A91-4DDE-BE53-DEDFFBF5A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32519-D21D-4232-9495-B53C31590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D167C-1907-4636-A907-19D6DD52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4A281-405E-4528-B524-D5E00F7F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EF7E9-2597-40C5-9873-BBCBA2E2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9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57D48-4DB5-47CB-ADB5-B70EB098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C6CF2-6B5D-47CF-9E2C-89AFA2D39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F4788-6B81-4E9C-AC60-7E9B4F9C1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5CAF9-0C3E-416D-A2DB-8AA611F4963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8107D-887A-4B31-B812-0C6549AE4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4BC4A-F466-4F5B-86FA-B9200723F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ED277-9782-4306-9FDA-6488FC191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27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.png"/><Relationship Id="rId18" Type="http://schemas.openxmlformats.org/officeDocument/2006/relationships/image" Target="../media/image5.png"/><Relationship Id="rId3" Type="http://schemas.openxmlformats.org/officeDocument/2006/relationships/image" Target="../media/image34.png"/><Relationship Id="rId21" Type="http://schemas.openxmlformats.org/officeDocument/2006/relationships/image" Target="../media/image28.png"/><Relationship Id="rId7" Type="http://schemas.openxmlformats.org/officeDocument/2006/relationships/image" Target="../media/image37.png"/><Relationship Id="rId12" Type="http://schemas.openxmlformats.org/officeDocument/2006/relationships/image" Target="../media/image24.png"/><Relationship Id="rId17" Type="http://schemas.openxmlformats.org/officeDocument/2006/relationships/image" Target="../media/image25.png"/><Relationship Id="rId2" Type="http://schemas.openxmlformats.org/officeDocument/2006/relationships/image" Target="../media/image33.png"/><Relationship Id="rId16" Type="http://schemas.openxmlformats.org/officeDocument/2006/relationships/image" Target="../media/image3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31.png"/><Relationship Id="rId10" Type="http://schemas.openxmlformats.org/officeDocument/2006/relationships/image" Target="../media/image40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429AB0-F33B-4E81-900F-78D34237A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8"/>
          <a:stretch/>
        </p:blipFill>
        <p:spPr>
          <a:xfrm>
            <a:off x="3428214" y="395925"/>
            <a:ext cx="5335571" cy="4647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84BE87-9751-4C76-851F-D54284460D34}"/>
              </a:ext>
            </a:extLst>
          </p:cNvPr>
          <p:cNvSpPr txBox="1"/>
          <p:nvPr/>
        </p:nvSpPr>
        <p:spPr>
          <a:xfrm>
            <a:off x="772998" y="5147034"/>
            <a:ext cx="10369484" cy="108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6600" b="1" dirty="0">
                <a:solidFill>
                  <a:srgbClr val="43DBCD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SOFTWARE</a:t>
            </a: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pPr algn="ctr">
              <a:lnSpc>
                <a:spcPts val="3800"/>
              </a:lnSpc>
            </a:pPr>
            <a:r>
              <a:rPr lang="en-US" sz="3600" b="1" dirty="0">
                <a:solidFill>
                  <a:srgbClr val="6F8DFE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Development</a:t>
            </a:r>
            <a:endParaRPr lang="en-IN" sz="4000" b="1" dirty="0">
              <a:solidFill>
                <a:srgbClr val="6F8DFE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070D8-010C-4D0F-AF49-08BF7A2BFC53}"/>
              </a:ext>
            </a:extLst>
          </p:cNvPr>
          <p:cNvSpPr txBox="1"/>
          <p:nvPr/>
        </p:nvSpPr>
        <p:spPr>
          <a:xfrm>
            <a:off x="4000107" y="4253220"/>
            <a:ext cx="391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F8DFE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Presented by : </a:t>
            </a:r>
            <a:r>
              <a:rPr lang="en-US" dirty="0">
                <a:solidFill>
                  <a:srgbClr val="66CEEB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Abhiraj Sagar</a:t>
            </a:r>
            <a:endParaRPr lang="en-IN" dirty="0">
              <a:solidFill>
                <a:srgbClr val="66CEEB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44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55FF7BA-2A01-4955-AA80-36D5FFCC7D94}"/>
              </a:ext>
            </a:extLst>
          </p:cNvPr>
          <p:cNvGrpSpPr/>
          <p:nvPr/>
        </p:nvGrpSpPr>
        <p:grpSpPr>
          <a:xfrm>
            <a:off x="3683000" y="198063"/>
            <a:ext cx="4942840" cy="2230177"/>
            <a:chOff x="274320" y="2306320"/>
            <a:chExt cx="4826000" cy="224536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AB6484A-E60B-4F5E-989C-D62E09A2D6C5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1EC8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WINDOWS</a:t>
              </a:r>
            </a:p>
            <a:p>
              <a:pPr algn="r"/>
              <a:r>
                <a:rPr lang="en-IN" dirty="0">
                  <a:solidFill>
                    <a:srgbClr val="00A0F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73.1% Market Share</a:t>
              </a:r>
              <a:endParaRPr lang="en-IN" b="1" dirty="0">
                <a:solidFill>
                  <a:srgbClr val="00A0F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A6547E-9D01-4CC8-9C09-97E235AF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1DB19C-1ADE-42D5-82F6-847C5250B87D}"/>
              </a:ext>
            </a:extLst>
          </p:cNvPr>
          <p:cNvGrpSpPr/>
          <p:nvPr/>
        </p:nvGrpSpPr>
        <p:grpSpPr>
          <a:xfrm>
            <a:off x="755633" y="3121769"/>
            <a:ext cx="2536138" cy="3341388"/>
            <a:chOff x="735313" y="2625020"/>
            <a:chExt cx="2479040" cy="31902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F7A696-1531-4DBC-A051-825919E2BF92}"/>
                </a:ext>
              </a:extLst>
            </p:cNvPr>
            <p:cNvGrpSpPr/>
            <p:nvPr/>
          </p:nvGrpSpPr>
          <p:grpSpPr>
            <a:xfrm>
              <a:off x="735313" y="2625020"/>
              <a:ext cx="2479040" cy="3190240"/>
              <a:chOff x="822960" y="3230880"/>
              <a:chExt cx="2479040" cy="3190240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C4E2FF8-FDEC-4E97-BB8A-167E314DAE73}"/>
                  </a:ext>
                </a:extLst>
              </p:cNvPr>
              <p:cNvSpPr/>
              <p:nvPr/>
            </p:nvSpPr>
            <p:spPr>
              <a:xfrm>
                <a:off x="822960" y="3230880"/>
                <a:ext cx="2479040" cy="3190240"/>
              </a:xfrm>
              <a:prstGeom prst="roundRect">
                <a:avLst>
                  <a:gd name="adj" fmla="val 10980"/>
                </a:avLst>
              </a:prstGeom>
              <a:grpFill/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3074" name="Picture 2" descr="GitHub - isocpp/logos: C++ logos created for isocpp.org">
                <a:extLst>
                  <a:ext uri="{FF2B5EF4-FFF2-40B4-BE49-F238E27FC236}">
                    <a16:creationId xmlns:a16="http://schemas.microsoft.com/office/drawing/2014/main" id="{A82B8D2C-4DB6-467D-B050-1846639C2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3952" y="3429000"/>
                <a:ext cx="1557055" cy="1557055"/>
              </a:xfrm>
              <a:prstGeom prst="rect">
                <a:avLst/>
              </a:prstGeom>
              <a:grpFill/>
              <a:ln w="3175">
                <a:noFill/>
              </a:ln>
            </p:spPr>
          </p:pic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88420D5-E15D-4228-BF7C-ECF75929215C}"/>
                </a:ext>
              </a:extLst>
            </p:cNvPr>
            <p:cNvSpPr/>
            <p:nvPr/>
          </p:nvSpPr>
          <p:spPr>
            <a:xfrm>
              <a:off x="861027" y="4958080"/>
              <a:ext cx="2217454" cy="7416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EC8FF"/>
                  </a:solidFill>
                </a:rPr>
                <a:t>High performance &amp; Low-level apps</a:t>
              </a:r>
              <a:endParaRPr lang="en-IN" dirty="0">
                <a:solidFill>
                  <a:srgbClr val="1EC8FF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4F801-E6D4-456B-90E5-E5435E780019}"/>
              </a:ext>
            </a:extLst>
          </p:cNvPr>
          <p:cNvGrpSpPr/>
          <p:nvPr/>
        </p:nvGrpSpPr>
        <p:grpSpPr>
          <a:xfrm>
            <a:off x="9086902" y="3115445"/>
            <a:ext cx="2536138" cy="3341388"/>
            <a:chOff x="9066582" y="2618696"/>
            <a:chExt cx="2479040" cy="31902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335F61-6F04-414C-B2B5-ADB31C8DF630}"/>
                </a:ext>
              </a:extLst>
            </p:cNvPr>
            <p:cNvGrpSpPr/>
            <p:nvPr/>
          </p:nvGrpSpPr>
          <p:grpSpPr>
            <a:xfrm>
              <a:off x="9066582" y="2618696"/>
              <a:ext cx="2479040" cy="3190240"/>
              <a:chOff x="822960" y="3230880"/>
              <a:chExt cx="2479040" cy="3190240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4FADDF8-9F8C-4B4B-8DE8-4A467898BA4C}"/>
                  </a:ext>
                </a:extLst>
              </p:cNvPr>
              <p:cNvSpPr/>
              <p:nvPr/>
            </p:nvSpPr>
            <p:spPr>
              <a:xfrm>
                <a:off x="822960" y="3230880"/>
                <a:ext cx="2479040" cy="3190240"/>
              </a:xfrm>
              <a:prstGeom prst="roundRect">
                <a:avLst>
                  <a:gd name="adj" fmla="val 10980"/>
                </a:avLst>
              </a:prstGeom>
              <a:grpFill/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FF8A9FFE-150E-4AA8-B4DF-147A9007B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370624" y="3429000"/>
                <a:ext cx="1383710" cy="1557055"/>
              </a:xfrm>
              <a:prstGeom prst="rect">
                <a:avLst/>
              </a:prstGeom>
              <a:grpFill/>
              <a:ln w="3175">
                <a:noFill/>
              </a:ln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435521C-56D7-40D7-A5C7-D56DB5D66748}"/>
                </a:ext>
              </a:extLst>
            </p:cNvPr>
            <p:cNvSpPr/>
            <p:nvPr/>
          </p:nvSpPr>
          <p:spPr>
            <a:xfrm>
              <a:off x="9197374" y="4958080"/>
              <a:ext cx="2217454" cy="7416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1EC8FF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Modern UI &amp; feature rich applications</a:t>
              </a:r>
              <a:endParaRPr lang="en-IN" dirty="0">
                <a:effectLst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F987E-68AA-4F0A-9AFA-DAE0176C1945}"/>
              </a:ext>
            </a:extLst>
          </p:cNvPr>
          <p:cNvGrpSpPr/>
          <p:nvPr/>
        </p:nvGrpSpPr>
        <p:grpSpPr>
          <a:xfrm>
            <a:off x="3713047" y="3115445"/>
            <a:ext cx="4942840" cy="3335064"/>
            <a:chOff x="3713047" y="3115445"/>
            <a:chExt cx="4942840" cy="333506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8A25A46-0BD2-4518-B6C8-DB39432EEC8C}"/>
                </a:ext>
              </a:extLst>
            </p:cNvPr>
            <p:cNvSpPr/>
            <p:nvPr/>
          </p:nvSpPr>
          <p:spPr>
            <a:xfrm>
              <a:off x="3713047" y="3115445"/>
              <a:ext cx="4942840" cy="3335064"/>
            </a:xfrm>
            <a:prstGeom prst="roundRect">
              <a:avLst>
                <a:gd name="adj" fmla="val 1037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03010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RECOMMENDED IDE</a:t>
              </a: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8859BE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VISUAL STUDIO</a:t>
              </a:r>
            </a:p>
            <a:p>
              <a:pPr algn="ctr"/>
              <a:endParaRPr lang="en-IN" dirty="0">
                <a:solidFill>
                  <a:srgbClr val="030104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92BC1FD-C23C-4D50-959A-F7A42FB17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954" y="4138365"/>
              <a:ext cx="1500765" cy="149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67110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EFC5FD-4D16-4692-8BD0-97D068825A6D}"/>
              </a:ext>
            </a:extLst>
          </p:cNvPr>
          <p:cNvGrpSpPr/>
          <p:nvPr/>
        </p:nvGrpSpPr>
        <p:grpSpPr>
          <a:xfrm>
            <a:off x="755633" y="3121769"/>
            <a:ext cx="2536138" cy="3341388"/>
            <a:chOff x="755633" y="3121769"/>
            <a:chExt cx="2536138" cy="334138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C4E2FF8-FDEC-4E97-BB8A-167E314DAE73}"/>
                </a:ext>
              </a:extLst>
            </p:cNvPr>
            <p:cNvSpPr/>
            <p:nvPr/>
          </p:nvSpPr>
          <p:spPr>
            <a:xfrm>
              <a:off x="755633" y="3121769"/>
              <a:ext cx="2536138" cy="3341388"/>
            </a:xfrm>
            <a:prstGeom prst="roundRect">
              <a:avLst>
                <a:gd name="adj" fmla="val 1098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82B8D2C-4DB6-467D-B050-1846639C2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2046" y="3429000"/>
              <a:ext cx="1592918" cy="1592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88420D5-E15D-4228-BF7C-ECF75929215C}"/>
                </a:ext>
              </a:extLst>
            </p:cNvPr>
            <p:cNvSpPr/>
            <p:nvPr/>
          </p:nvSpPr>
          <p:spPr>
            <a:xfrm>
              <a:off x="884242" y="5565365"/>
              <a:ext cx="2268527" cy="7768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DB61A"/>
                  </a:solidFill>
                </a:rPr>
                <a:t>Objective C</a:t>
              </a:r>
              <a:endParaRPr lang="en-IN" sz="2800" dirty="0">
                <a:solidFill>
                  <a:srgbClr val="FDB61A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4F801-E6D4-456B-90E5-E5435E780019}"/>
              </a:ext>
            </a:extLst>
          </p:cNvPr>
          <p:cNvGrpSpPr/>
          <p:nvPr/>
        </p:nvGrpSpPr>
        <p:grpSpPr>
          <a:xfrm>
            <a:off x="9086902" y="3115445"/>
            <a:ext cx="2536138" cy="3341388"/>
            <a:chOff x="9066582" y="2618696"/>
            <a:chExt cx="2479040" cy="31902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335F61-6F04-414C-B2B5-ADB31C8DF630}"/>
                </a:ext>
              </a:extLst>
            </p:cNvPr>
            <p:cNvGrpSpPr/>
            <p:nvPr/>
          </p:nvGrpSpPr>
          <p:grpSpPr>
            <a:xfrm>
              <a:off x="9066582" y="2618696"/>
              <a:ext cx="2479040" cy="3190240"/>
              <a:chOff x="822960" y="3230880"/>
              <a:chExt cx="2479040" cy="3190240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4FADDF8-9F8C-4B4B-8DE8-4A467898BA4C}"/>
                  </a:ext>
                </a:extLst>
              </p:cNvPr>
              <p:cNvSpPr/>
              <p:nvPr/>
            </p:nvSpPr>
            <p:spPr>
              <a:xfrm>
                <a:off x="822960" y="3230880"/>
                <a:ext cx="2479040" cy="3190240"/>
              </a:xfrm>
              <a:prstGeom prst="roundRect">
                <a:avLst>
                  <a:gd name="adj" fmla="val 10980"/>
                </a:avLst>
              </a:prstGeom>
              <a:grpFill/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FF8A9FFE-150E-4AA8-B4DF-147A9007B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370624" y="3531755"/>
                <a:ext cx="1383710" cy="1351546"/>
              </a:xfrm>
              <a:prstGeom prst="rect">
                <a:avLst/>
              </a:prstGeom>
              <a:grpFill/>
              <a:ln w="3175">
                <a:noFill/>
              </a:ln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435521C-56D7-40D7-A5C7-D56DB5D66748}"/>
                </a:ext>
              </a:extLst>
            </p:cNvPr>
            <p:cNvSpPr/>
            <p:nvPr/>
          </p:nvSpPr>
          <p:spPr>
            <a:xfrm>
              <a:off x="9197374" y="4958080"/>
              <a:ext cx="2217454" cy="7416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kern="1200" dirty="0">
                  <a:solidFill>
                    <a:srgbClr val="FF5034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Swift</a:t>
              </a:r>
              <a:endParaRPr lang="en-IN" sz="3200" dirty="0">
                <a:solidFill>
                  <a:srgbClr val="FF5034"/>
                </a:solidFill>
                <a:effectLst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155E7-DEB8-4BAE-9A90-7A3AA7B70429}"/>
              </a:ext>
            </a:extLst>
          </p:cNvPr>
          <p:cNvGrpSpPr/>
          <p:nvPr/>
        </p:nvGrpSpPr>
        <p:grpSpPr>
          <a:xfrm>
            <a:off x="3761740" y="177800"/>
            <a:ext cx="4826000" cy="2245360"/>
            <a:chOff x="274320" y="2306320"/>
            <a:chExt cx="4826000" cy="22453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350B819-0D3B-493B-9F72-C32F00600A7C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30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03010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MAC OS</a:t>
              </a:r>
            </a:p>
            <a:p>
              <a:pPr algn="r"/>
              <a:r>
                <a:rPr lang="en-IN" dirty="0">
                  <a:solidFill>
                    <a:srgbClr val="0301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16.8% Market Share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252AE2C-C224-42A8-B468-B6FF8C9C3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9DE387-6C01-4A60-B546-26E7059362D5}"/>
              </a:ext>
            </a:extLst>
          </p:cNvPr>
          <p:cNvGrpSpPr/>
          <p:nvPr/>
        </p:nvGrpSpPr>
        <p:grpSpPr>
          <a:xfrm>
            <a:off x="3703320" y="3121769"/>
            <a:ext cx="4942840" cy="3335064"/>
            <a:chOff x="3703320" y="3121769"/>
            <a:chExt cx="4942840" cy="333506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2C38D99-4A26-42DE-B9EB-57B55722F672}"/>
                </a:ext>
              </a:extLst>
            </p:cNvPr>
            <p:cNvSpPr/>
            <p:nvPr/>
          </p:nvSpPr>
          <p:spPr>
            <a:xfrm>
              <a:off x="3703320" y="3121769"/>
              <a:ext cx="4942840" cy="3335064"/>
            </a:xfrm>
            <a:prstGeom prst="roundRect">
              <a:avLst>
                <a:gd name="adj" fmla="val 1037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03010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RECOMMENDED IDE</a:t>
              </a: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4DBD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XCODE</a:t>
              </a:r>
            </a:p>
            <a:p>
              <a:pPr algn="ctr"/>
              <a:endParaRPr lang="en-IN" dirty="0">
                <a:solidFill>
                  <a:srgbClr val="030104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4098" name="Picture 2" descr="Xcode - Wikipedia">
              <a:extLst>
                <a:ext uri="{FF2B5EF4-FFF2-40B4-BE49-F238E27FC236}">
                  <a16:creationId xmlns:a16="http://schemas.microsoft.com/office/drawing/2014/main" id="{0077B96D-B268-4AF2-B3D0-975D95FE0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520" y="4064930"/>
              <a:ext cx="1742440" cy="174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7142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EFC5FD-4D16-4692-8BD0-97D068825A6D}"/>
              </a:ext>
            </a:extLst>
          </p:cNvPr>
          <p:cNvGrpSpPr/>
          <p:nvPr/>
        </p:nvGrpSpPr>
        <p:grpSpPr>
          <a:xfrm>
            <a:off x="755633" y="3121769"/>
            <a:ext cx="2536138" cy="3341388"/>
            <a:chOff x="755633" y="3121769"/>
            <a:chExt cx="2536138" cy="334138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C4E2FF8-FDEC-4E97-BB8A-167E314DAE73}"/>
                </a:ext>
              </a:extLst>
            </p:cNvPr>
            <p:cNvSpPr/>
            <p:nvPr/>
          </p:nvSpPr>
          <p:spPr>
            <a:xfrm>
              <a:off x="755633" y="3121769"/>
              <a:ext cx="2536138" cy="3341388"/>
            </a:xfrm>
            <a:prstGeom prst="roundRect">
              <a:avLst>
                <a:gd name="adj" fmla="val 1098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82B8D2C-4DB6-467D-B050-1846639C2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39878" y="3429000"/>
              <a:ext cx="1557254" cy="1592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88420D5-E15D-4228-BF7C-ECF75929215C}"/>
                </a:ext>
              </a:extLst>
            </p:cNvPr>
            <p:cNvSpPr/>
            <p:nvPr/>
          </p:nvSpPr>
          <p:spPr>
            <a:xfrm>
              <a:off x="884242" y="5565365"/>
              <a:ext cx="2268527" cy="7768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589C"/>
                  </a:solidFill>
                </a:rPr>
                <a:t>Qt Framework</a:t>
              </a:r>
              <a:endParaRPr lang="en-IN" sz="2400" dirty="0">
                <a:solidFill>
                  <a:srgbClr val="00589C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4F801-E6D4-456B-90E5-E5435E780019}"/>
              </a:ext>
            </a:extLst>
          </p:cNvPr>
          <p:cNvGrpSpPr/>
          <p:nvPr/>
        </p:nvGrpSpPr>
        <p:grpSpPr>
          <a:xfrm>
            <a:off x="9086902" y="3115445"/>
            <a:ext cx="2536138" cy="3341388"/>
            <a:chOff x="9066582" y="2618696"/>
            <a:chExt cx="2479040" cy="31902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335F61-6F04-414C-B2B5-ADB31C8DF630}"/>
                </a:ext>
              </a:extLst>
            </p:cNvPr>
            <p:cNvGrpSpPr/>
            <p:nvPr/>
          </p:nvGrpSpPr>
          <p:grpSpPr>
            <a:xfrm>
              <a:off x="9066582" y="2618696"/>
              <a:ext cx="2479040" cy="3190240"/>
              <a:chOff x="822960" y="3230880"/>
              <a:chExt cx="2479040" cy="3190240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4FADDF8-9F8C-4B4B-8DE8-4A467898BA4C}"/>
                  </a:ext>
                </a:extLst>
              </p:cNvPr>
              <p:cNvSpPr/>
              <p:nvPr/>
            </p:nvSpPr>
            <p:spPr>
              <a:xfrm>
                <a:off x="822960" y="3230880"/>
                <a:ext cx="2479040" cy="3190240"/>
              </a:xfrm>
              <a:prstGeom prst="roundRect">
                <a:avLst>
                  <a:gd name="adj" fmla="val 10980"/>
                </a:avLst>
              </a:prstGeom>
              <a:grpFill/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FF8A9FFE-150E-4AA8-B4DF-147A9007B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66599" y="3530251"/>
                <a:ext cx="1406720" cy="1519358"/>
              </a:xfrm>
              <a:prstGeom prst="rect">
                <a:avLst/>
              </a:prstGeom>
              <a:grpFill/>
              <a:ln w="3175">
                <a:noFill/>
              </a:ln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435521C-56D7-40D7-A5C7-D56DB5D66748}"/>
                </a:ext>
              </a:extLst>
            </p:cNvPr>
            <p:cNvSpPr/>
            <p:nvPr/>
          </p:nvSpPr>
          <p:spPr>
            <a:xfrm>
              <a:off x="9197374" y="4958080"/>
              <a:ext cx="2217454" cy="7416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9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kern="1200" dirty="0">
                  <a:solidFill>
                    <a:srgbClr val="004482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GTK Framework</a:t>
              </a:r>
              <a:endParaRPr lang="en-IN" sz="2400" dirty="0">
                <a:solidFill>
                  <a:srgbClr val="004482"/>
                </a:solidFill>
                <a:effectLst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EA663A-D49D-48B6-BA7D-05C2639538D3}"/>
              </a:ext>
            </a:extLst>
          </p:cNvPr>
          <p:cNvGrpSpPr/>
          <p:nvPr/>
        </p:nvGrpSpPr>
        <p:grpSpPr>
          <a:xfrm>
            <a:off x="3703320" y="3121769"/>
            <a:ext cx="4942840" cy="3335064"/>
            <a:chOff x="3703320" y="3121769"/>
            <a:chExt cx="4942840" cy="333506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2C38D99-4A26-42DE-B9EB-57B55722F672}"/>
                </a:ext>
              </a:extLst>
            </p:cNvPr>
            <p:cNvSpPr/>
            <p:nvPr/>
          </p:nvSpPr>
          <p:spPr>
            <a:xfrm>
              <a:off x="3703320" y="3121769"/>
              <a:ext cx="4942840" cy="3335064"/>
            </a:xfrm>
            <a:prstGeom prst="roundRect">
              <a:avLst>
                <a:gd name="adj" fmla="val 1037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FCAF0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RECOMMENDED IDE</a:t>
              </a: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endParaRPr lang="en-US" sz="2400" b="1" dirty="0">
                <a:solidFill>
                  <a:srgbClr val="03010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41CD5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Qt Creator</a:t>
              </a:r>
            </a:p>
            <a:p>
              <a:pPr algn="ctr"/>
              <a:endParaRPr lang="en-IN" dirty="0">
                <a:solidFill>
                  <a:srgbClr val="030104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0077B96D-B268-4AF2-B3D0-975D95FE0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03520" y="4297699"/>
              <a:ext cx="1742440" cy="1276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967B1E-63D7-4DBF-80EB-E004E4E16059}"/>
              </a:ext>
            </a:extLst>
          </p:cNvPr>
          <p:cNvGrpSpPr/>
          <p:nvPr/>
        </p:nvGrpSpPr>
        <p:grpSpPr>
          <a:xfrm>
            <a:off x="3761740" y="225310"/>
            <a:ext cx="4826000" cy="2245360"/>
            <a:chOff x="274320" y="2306320"/>
            <a:chExt cx="4826000" cy="224536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C3B9030-553F-4AEF-9636-C4DB5A8D0C1A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FDB6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FCAF0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LINUX</a:t>
              </a:r>
            </a:p>
            <a:p>
              <a:pPr algn="r"/>
              <a:r>
                <a:rPr lang="en-IN" dirty="0">
                  <a:solidFill>
                    <a:srgbClr val="FCAF0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2.7% Market Share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D8804C8-5C35-4757-9308-DF5B501A3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9402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787DD6-5A09-4FC3-97E6-B724C48BEFDD}"/>
              </a:ext>
            </a:extLst>
          </p:cNvPr>
          <p:cNvSpPr/>
          <p:nvPr/>
        </p:nvSpPr>
        <p:spPr>
          <a:xfrm>
            <a:off x="4165600" y="631029"/>
            <a:ext cx="3860800" cy="93325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EMBEDDED SYSTEMS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FB20F6-FF00-4EB2-B19C-5D947A1B24F2}"/>
              </a:ext>
            </a:extLst>
          </p:cNvPr>
          <p:cNvGrpSpPr/>
          <p:nvPr/>
        </p:nvGrpSpPr>
        <p:grpSpPr>
          <a:xfrm>
            <a:off x="388900" y="2109605"/>
            <a:ext cx="11414200" cy="3347712"/>
            <a:chOff x="755633" y="3115445"/>
            <a:chExt cx="11414200" cy="33477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EFC5FD-4D16-4692-8BD0-97D068825A6D}"/>
                </a:ext>
              </a:extLst>
            </p:cNvPr>
            <p:cNvGrpSpPr/>
            <p:nvPr/>
          </p:nvGrpSpPr>
          <p:grpSpPr>
            <a:xfrm>
              <a:off x="755633" y="3121769"/>
              <a:ext cx="2536138" cy="3341388"/>
              <a:chOff x="755633" y="3121769"/>
              <a:chExt cx="2536138" cy="3341388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C4E2FF8-FDEC-4E97-BB8A-167E314DAE73}"/>
                  </a:ext>
                </a:extLst>
              </p:cNvPr>
              <p:cNvSpPr/>
              <p:nvPr/>
            </p:nvSpPr>
            <p:spPr>
              <a:xfrm>
                <a:off x="755633" y="3121769"/>
                <a:ext cx="2536138" cy="3341388"/>
              </a:xfrm>
              <a:prstGeom prst="roundRect">
                <a:avLst>
                  <a:gd name="adj" fmla="val 1098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A82B8D2C-4DB6-467D-B050-1846639C2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239878" y="3429000"/>
                <a:ext cx="1557254" cy="15929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</p:pic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88420D5-E15D-4228-BF7C-ECF75929215C}"/>
                  </a:ext>
                </a:extLst>
              </p:cNvPr>
              <p:cNvSpPr/>
              <p:nvPr/>
            </p:nvSpPr>
            <p:spPr>
              <a:xfrm>
                <a:off x="884242" y="5565365"/>
                <a:ext cx="2268527" cy="7768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649AD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C++</a:t>
                </a:r>
                <a:endParaRPr lang="en-IN" sz="2400" b="1" dirty="0">
                  <a:solidFill>
                    <a:srgbClr val="649AD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B84F801-E6D4-456B-90E5-E5435E780019}"/>
                </a:ext>
              </a:extLst>
            </p:cNvPr>
            <p:cNvGrpSpPr/>
            <p:nvPr/>
          </p:nvGrpSpPr>
          <p:grpSpPr>
            <a:xfrm>
              <a:off x="6674341" y="3115445"/>
              <a:ext cx="2536138" cy="3341388"/>
              <a:chOff x="9066582" y="2618696"/>
              <a:chExt cx="2479040" cy="31902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C335F61-6F04-414C-B2B5-ADB31C8DF630}"/>
                  </a:ext>
                </a:extLst>
              </p:cNvPr>
              <p:cNvGrpSpPr/>
              <p:nvPr/>
            </p:nvGrpSpPr>
            <p:grpSpPr>
              <a:xfrm>
                <a:off x="9066582" y="2618696"/>
                <a:ext cx="2479040" cy="3190240"/>
                <a:chOff x="822960" y="3230880"/>
                <a:chExt cx="2479040" cy="319024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04FADDF8-9F8C-4B4B-8DE8-4A467898BA4C}"/>
                    </a:ext>
                  </a:extLst>
                </p:cNvPr>
                <p:cNvSpPr/>
                <p:nvPr/>
              </p:nvSpPr>
              <p:spPr>
                <a:xfrm>
                  <a:off x="822960" y="3230880"/>
                  <a:ext cx="2479040" cy="3190240"/>
                </a:xfrm>
                <a:prstGeom prst="roundRect">
                  <a:avLst>
                    <a:gd name="adj" fmla="val 10980"/>
                  </a:avLst>
                </a:prstGeom>
                <a:grpFill/>
                <a:ln w="3175">
                  <a:solidFill>
                    <a:srgbClr val="649A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FF8A9FFE-150E-4AA8-B4DF-147A9007B8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466599" y="3530251"/>
                  <a:ext cx="1406720" cy="1519358"/>
                </a:xfrm>
                <a:prstGeom prst="rect">
                  <a:avLst/>
                </a:prstGeom>
                <a:grpFill/>
                <a:ln w="3175">
                  <a:noFill/>
                </a:ln>
              </p:spPr>
            </p:pic>
          </p:grp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435521C-56D7-40D7-A5C7-D56DB5D66748}"/>
                  </a:ext>
                </a:extLst>
              </p:cNvPr>
              <p:cNvSpPr/>
              <p:nvPr/>
            </p:nvSpPr>
            <p:spPr>
              <a:xfrm>
                <a:off x="9197374" y="4958080"/>
                <a:ext cx="2217454" cy="7416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649AD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</a:t>
                </a:r>
                <a:endParaRPr lang="en-IN" sz="2400" b="1" dirty="0">
                  <a:solidFill>
                    <a:srgbClr val="649AD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15DDB5-67BB-4D7B-9CC9-B6B9BCFA6689}"/>
                </a:ext>
              </a:extLst>
            </p:cNvPr>
            <p:cNvGrpSpPr/>
            <p:nvPr/>
          </p:nvGrpSpPr>
          <p:grpSpPr>
            <a:xfrm>
              <a:off x="3714987" y="3115445"/>
              <a:ext cx="2536138" cy="3341388"/>
              <a:chOff x="3714987" y="3115445"/>
              <a:chExt cx="2536138" cy="33413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5D0219F-CE44-4F6F-B5A0-70EFAE2730BC}"/>
                  </a:ext>
                </a:extLst>
              </p:cNvPr>
              <p:cNvGrpSpPr/>
              <p:nvPr/>
            </p:nvGrpSpPr>
            <p:grpSpPr>
              <a:xfrm>
                <a:off x="3714987" y="3115445"/>
                <a:ext cx="2536138" cy="3341388"/>
                <a:chOff x="755633" y="3121769"/>
                <a:chExt cx="2536138" cy="3341388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041CD344-20F0-409C-9283-61B66CCBFAD5}"/>
                    </a:ext>
                  </a:extLst>
                </p:cNvPr>
                <p:cNvSpPr/>
                <p:nvPr/>
              </p:nvSpPr>
              <p:spPr>
                <a:xfrm>
                  <a:off x="755633" y="3121769"/>
                  <a:ext cx="2536138" cy="3341388"/>
                </a:xfrm>
                <a:prstGeom prst="roundRect">
                  <a:avLst>
                    <a:gd name="adj" fmla="val 10980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rgbClr val="649A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FE6D9F2F-9806-4A20-B9EA-F6AC587E36D5}"/>
                    </a:ext>
                  </a:extLst>
                </p:cNvPr>
                <p:cNvSpPr/>
                <p:nvPr/>
              </p:nvSpPr>
              <p:spPr>
                <a:xfrm>
                  <a:off x="884242" y="5565365"/>
                  <a:ext cx="2268527" cy="7768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649A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649AD2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Assembly</a:t>
                  </a:r>
                  <a:endParaRPr lang="en-IN" sz="2400" b="1" dirty="0">
                    <a:solidFill>
                      <a:srgbClr val="649AD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p:grpSp>
          <p:pic>
            <p:nvPicPr>
              <p:cNvPr id="6146" name="Picture 2" descr="Asm - Free ui icons">
                <a:extLst>
                  <a:ext uri="{FF2B5EF4-FFF2-40B4-BE49-F238E27FC236}">
                    <a16:creationId xmlns:a16="http://schemas.microsoft.com/office/drawing/2014/main" id="{5F1C3091-E8B0-444A-BDD9-B6B6CE3786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3299" y="3412683"/>
                <a:ext cx="1849120" cy="184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66210E-0E75-42BC-BFCF-2DE1C1A8EBAF}"/>
                </a:ext>
              </a:extLst>
            </p:cNvPr>
            <p:cNvGrpSpPr/>
            <p:nvPr/>
          </p:nvGrpSpPr>
          <p:grpSpPr>
            <a:xfrm>
              <a:off x="9633695" y="3115445"/>
              <a:ext cx="2536138" cy="3341388"/>
              <a:chOff x="9066582" y="2618696"/>
              <a:chExt cx="2479040" cy="319024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459A5D9-6A72-40B7-A7A3-29889FC71942}"/>
                  </a:ext>
                </a:extLst>
              </p:cNvPr>
              <p:cNvGrpSpPr/>
              <p:nvPr/>
            </p:nvGrpSpPr>
            <p:grpSpPr>
              <a:xfrm>
                <a:off x="9066582" y="2618696"/>
                <a:ext cx="2479040" cy="3190240"/>
                <a:chOff x="822960" y="3230880"/>
                <a:chExt cx="2479040" cy="319024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BB582D0D-39DF-41BD-8D00-C56416F089EB}"/>
                    </a:ext>
                  </a:extLst>
                </p:cNvPr>
                <p:cNvSpPr/>
                <p:nvPr/>
              </p:nvSpPr>
              <p:spPr>
                <a:xfrm>
                  <a:off x="822960" y="3230880"/>
                  <a:ext cx="2479040" cy="3190240"/>
                </a:xfrm>
                <a:prstGeom prst="roundRect">
                  <a:avLst>
                    <a:gd name="adj" fmla="val 10980"/>
                  </a:avLst>
                </a:prstGeom>
                <a:grpFill/>
                <a:ln w="3175">
                  <a:solidFill>
                    <a:srgbClr val="649A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33" name="Picture 2">
                  <a:extLst>
                    <a:ext uri="{FF2B5EF4-FFF2-40B4-BE49-F238E27FC236}">
                      <a16:creationId xmlns:a16="http://schemas.microsoft.com/office/drawing/2014/main" id="{E70A6CAA-DCBD-4AA7-B1D5-FC3038CA0D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466599" y="3608792"/>
                  <a:ext cx="1406720" cy="1362276"/>
                </a:xfrm>
                <a:prstGeom prst="rect">
                  <a:avLst/>
                </a:prstGeom>
                <a:grpFill/>
                <a:ln w="3175">
                  <a:noFill/>
                </a:ln>
              </p:spPr>
            </p:pic>
          </p:grp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988E9563-643D-40FE-AC5A-36338D558473}"/>
                  </a:ext>
                </a:extLst>
              </p:cNvPr>
              <p:cNvSpPr/>
              <p:nvPr/>
            </p:nvSpPr>
            <p:spPr>
              <a:xfrm>
                <a:off x="9197374" y="4958080"/>
                <a:ext cx="2217454" cy="7416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649A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649AD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Python</a:t>
                </a:r>
                <a:endParaRPr lang="en-IN" sz="2400" b="1" dirty="0">
                  <a:solidFill>
                    <a:srgbClr val="649AD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4867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59EBC-08DE-4736-BF67-BEEE6CAF5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01" y="450161"/>
            <a:ext cx="7946796" cy="4239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A48D86-374F-40DD-ABC3-9956962C4255}"/>
              </a:ext>
            </a:extLst>
          </p:cNvPr>
          <p:cNvSpPr txBox="1"/>
          <p:nvPr/>
        </p:nvSpPr>
        <p:spPr>
          <a:xfrm>
            <a:off x="699154" y="5203406"/>
            <a:ext cx="1079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Cross-platform development </a:t>
            </a:r>
            <a:r>
              <a:rPr lang="en-US" sz="2000" dirty="0">
                <a:solidFill>
                  <a:srgbClr val="669AFE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is the process of creating software applications that can run on multiple platforms or operating systems using a single codebase, minimizing the need for platform-specific adjustments.</a:t>
            </a:r>
            <a:endParaRPr lang="en-IN" sz="2000" dirty="0">
              <a:solidFill>
                <a:srgbClr val="669AFE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62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60F748-F52B-4855-8876-51DA2E02A497}"/>
              </a:ext>
            </a:extLst>
          </p:cNvPr>
          <p:cNvSpPr/>
          <p:nvPr/>
        </p:nvSpPr>
        <p:spPr>
          <a:xfrm>
            <a:off x="4165597" y="1393459"/>
            <a:ext cx="3860800" cy="933254"/>
          </a:xfrm>
          <a:prstGeom prst="roundRect">
            <a:avLst>
              <a:gd name="adj" fmla="val 26049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ADVANTAGES</a:t>
            </a:r>
          </a:p>
          <a:p>
            <a:pPr algn="ctr"/>
            <a:r>
              <a:rPr lang="en-U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Of Cross platform development</a:t>
            </a:r>
            <a:endParaRPr lang="en-IN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7161B3-B4BD-496E-AA68-ABD1A5344EC7}"/>
              </a:ext>
            </a:extLst>
          </p:cNvPr>
          <p:cNvGrpSpPr/>
          <p:nvPr/>
        </p:nvGrpSpPr>
        <p:grpSpPr>
          <a:xfrm>
            <a:off x="1527136" y="2642025"/>
            <a:ext cx="9137727" cy="2822516"/>
            <a:chOff x="1801325" y="2739102"/>
            <a:chExt cx="9137727" cy="28225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8803DF-0E97-4984-8955-3E31DED91F43}"/>
                </a:ext>
              </a:extLst>
            </p:cNvPr>
            <p:cNvGrpSpPr/>
            <p:nvPr/>
          </p:nvGrpSpPr>
          <p:grpSpPr>
            <a:xfrm>
              <a:off x="1801325" y="2739102"/>
              <a:ext cx="2933235" cy="2822516"/>
              <a:chOff x="399245" y="1292284"/>
              <a:chExt cx="2933235" cy="282251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4940E41-2240-4AD8-B3B1-0D32871B1700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COST EFFICIENT</a:t>
                </a:r>
                <a:endParaRPr lang="en-IN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891709-BEEE-4718-8AAC-CBC7EDED8FDC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6927155-AACC-4FAF-BF1D-88A86483D778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18611AC4-3672-4217-AB24-12D5BFD80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53481" y="1410849"/>
                  <a:ext cx="1824759" cy="18247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16004D-6C23-4D9A-930D-045C023B10C4}"/>
                </a:ext>
              </a:extLst>
            </p:cNvPr>
            <p:cNvGrpSpPr/>
            <p:nvPr/>
          </p:nvGrpSpPr>
          <p:grpSpPr>
            <a:xfrm>
              <a:off x="4903571" y="2739102"/>
              <a:ext cx="2933235" cy="2822516"/>
              <a:chOff x="399245" y="1292284"/>
              <a:chExt cx="2933235" cy="282251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99D96D1-411D-4E44-A89B-71F2BD38A98D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CONSISTENCY</a:t>
                </a:r>
                <a:endParaRPr lang="en-IN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8F5C22C-974B-478B-A07C-45C0B55B23A8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ED28EAD0-9D83-4A64-8890-F5A9287D5D39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018E4F07-1FA2-4B4B-B38B-EC4216783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44088"/>
                  <a:ext cx="1824759" cy="18247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79B0709-F09C-46B6-B517-4A253CF80568}"/>
                </a:ext>
              </a:extLst>
            </p:cNvPr>
            <p:cNvGrpSpPr/>
            <p:nvPr/>
          </p:nvGrpSpPr>
          <p:grpSpPr>
            <a:xfrm>
              <a:off x="8005817" y="2739102"/>
              <a:ext cx="2933235" cy="2822516"/>
              <a:chOff x="399245" y="1292284"/>
              <a:chExt cx="2933235" cy="2822516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9E8D5EE-54E4-45FD-9228-377B04969E15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MAINTENANCE</a:t>
                </a:r>
                <a:endParaRPr lang="en-IN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BBA761D-FB1B-43C1-9D56-E67C6DD78436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E4D3AE4-E213-47E0-A562-6075BB819EEF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9E6498B9-3AAE-49CA-86C4-E5A1030A0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10849"/>
                  <a:ext cx="1824759" cy="182475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0411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60F748-F52B-4855-8876-51DA2E02A497}"/>
              </a:ext>
            </a:extLst>
          </p:cNvPr>
          <p:cNvSpPr/>
          <p:nvPr/>
        </p:nvSpPr>
        <p:spPr>
          <a:xfrm>
            <a:off x="4165597" y="1393459"/>
            <a:ext cx="3860800" cy="933254"/>
          </a:xfrm>
          <a:prstGeom prst="roundRect">
            <a:avLst>
              <a:gd name="adj" fmla="val 26049"/>
            </a:avLst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DISADVANTAGES</a:t>
            </a:r>
          </a:p>
          <a:p>
            <a:pPr algn="ctr"/>
            <a:r>
              <a:rPr lang="en-U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Of Cross platform development</a:t>
            </a:r>
            <a:endParaRPr lang="en-IN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7161B3-B4BD-496E-AA68-ABD1A5344EC7}"/>
              </a:ext>
            </a:extLst>
          </p:cNvPr>
          <p:cNvGrpSpPr/>
          <p:nvPr/>
        </p:nvGrpSpPr>
        <p:grpSpPr>
          <a:xfrm>
            <a:off x="1527136" y="2642025"/>
            <a:ext cx="9137727" cy="2822516"/>
            <a:chOff x="1801325" y="2739102"/>
            <a:chExt cx="9137727" cy="28225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8803DF-0E97-4984-8955-3E31DED91F43}"/>
                </a:ext>
              </a:extLst>
            </p:cNvPr>
            <p:cNvGrpSpPr/>
            <p:nvPr/>
          </p:nvGrpSpPr>
          <p:grpSpPr>
            <a:xfrm>
              <a:off x="1801325" y="2739102"/>
              <a:ext cx="2933235" cy="2822516"/>
              <a:chOff x="399245" y="1292284"/>
              <a:chExt cx="2933235" cy="282251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4940E41-2240-4AD8-B3B1-0D32871B1700}"/>
                  </a:ext>
                </a:extLst>
              </p:cNvPr>
              <p:cNvSpPr/>
              <p:nvPr/>
            </p:nvSpPr>
            <p:spPr>
              <a:xfrm>
                <a:off x="784471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LOW PERFORMANCE</a:t>
                </a:r>
                <a:endParaRPr lang="en-IN" sz="1400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891709-BEEE-4718-8AAC-CBC7EDED8FDC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6927155-AACC-4FAF-BF1D-88A86483D778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18611AC4-3672-4217-AB24-12D5BFD80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10849"/>
                  <a:ext cx="1824759" cy="18247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16004D-6C23-4D9A-930D-045C023B10C4}"/>
                </a:ext>
              </a:extLst>
            </p:cNvPr>
            <p:cNvGrpSpPr/>
            <p:nvPr/>
          </p:nvGrpSpPr>
          <p:grpSpPr>
            <a:xfrm>
              <a:off x="4903571" y="2739102"/>
              <a:ext cx="2933235" cy="2822516"/>
              <a:chOff x="399245" y="1292284"/>
              <a:chExt cx="2933235" cy="282251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99D96D1-411D-4E44-A89B-71F2BD38A98D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LIMITED ACCESS</a:t>
                </a:r>
                <a:endParaRPr lang="en-IN" sz="1400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8F5C22C-974B-478B-A07C-45C0B55B23A8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ED28EAD0-9D83-4A64-8890-F5A9287D5D39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018E4F07-1FA2-4B4B-B38B-EC4216783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44088"/>
                  <a:ext cx="1824759" cy="18247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79B0709-F09C-46B6-B517-4A253CF80568}"/>
                </a:ext>
              </a:extLst>
            </p:cNvPr>
            <p:cNvGrpSpPr/>
            <p:nvPr/>
          </p:nvGrpSpPr>
          <p:grpSpPr>
            <a:xfrm>
              <a:off x="8005817" y="2739102"/>
              <a:ext cx="2933235" cy="2822516"/>
              <a:chOff x="399245" y="1292284"/>
              <a:chExt cx="2933235" cy="2822516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9E8D5EE-54E4-45FD-9228-377B04969E15}"/>
                  </a:ext>
                </a:extLst>
              </p:cNvPr>
              <p:cNvSpPr/>
              <p:nvPr/>
            </p:nvSpPr>
            <p:spPr>
              <a:xfrm>
                <a:off x="784468" y="3429000"/>
                <a:ext cx="2162787" cy="49240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LARGER BUILDS</a:t>
                </a:r>
                <a:endParaRPr lang="en-IN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BBA761D-FB1B-43C1-9D56-E67C6DD78436}"/>
                  </a:ext>
                </a:extLst>
              </p:cNvPr>
              <p:cNvGrpSpPr/>
              <p:nvPr/>
            </p:nvGrpSpPr>
            <p:grpSpPr>
              <a:xfrm>
                <a:off x="399245" y="1292284"/>
                <a:ext cx="2933235" cy="2822516"/>
                <a:chOff x="399245" y="1292284"/>
                <a:chExt cx="2933235" cy="2822516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E4D3AE4-E213-47E0-A562-6075BB819EEF}"/>
                    </a:ext>
                  </a:extLst>
                </p:cNvPr>
                <p:cNvSpPr/>
                <p:nvPr/>
              </p:nvSpPr>
              <p:spPr>
                <a:xfrm>
                  <a:off x="399245" y="1292284"/>
                  <a:ext cx="2933235" cy="282251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9E6498B9-3AAE-49CA-86C4-E5A1030A0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481" y="1410849"/>
                  <a:ext cx="1824759" cy="182475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63232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DEB35D-2418-492F-880F-B9C5A8E1A5E4}"/>
              </a:ext>
            </a:extLst>
          </p:cNvPr>
          <p:cNvSpPr/>
          <p:nvPr/>
        </p:nvSpPr>
        <p:spPr>
          <a:xfrm>
            <a:off x="3790587" y="530757"/>
            <a:ext cx="4627880" cy="80110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Cross-platform frameworks</a:t>
            </a:r>
            <a:endParaRPr lang="en-IN" sz="2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02ABEAE-E14A-4E16-8F90-28295F11F5E9}"/>
              </a:ext>
            </a:extLst>
          </p:cNvPr>
          <p:cNvGrpSpPr/>
          <p:nvPr/>
        </p:nvGrpSpPr>
        <p:grpSpPr>
          <a:xfrm>
            <a:off x="1447822" y="1585172"/>
            <a:ext cx="2933235" cy="4742071"/>
            <a:chOff x="1447822" y="1585172"/>
            <a:chExt cx="2933235" cy="474207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AD0C6C-5618-43DC-A49A-7B38C818C0E0}"/>
                </a:ext>
              </a:extLst>
            </p:cNvPr>
            <p:cNvGrpSpPr/>
            <p:nvPr/>
          </p:nvGrpSpPr>
          <p:grpSpPr>
            <a:xfrm>
              <a:off x="1447822" y="1585172"/>
              <a:ext cx="2933235" cy="4742071"/>
              <a:chOff x="1222336" y="2103543"/>
              <a:chExt cx="2933235" cy="474207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186070A-C79E-4275-972F-CB39C0113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72953" y="2250440"/>
                <a:ext cx="2032000" cy="203200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F1155F7-4F80-4200-B262-6A6C8D8D5238}"/>
                  </a:ext>
                </a:extLst>
              </p:cNvPr>
              <p:cNvGrpSpPr/>
              <p:nvPr/>
            </p:nvGrpSpPr>
            <p:grpSpPr>
              <a:xfrm>
                <a:off x="1222336" y="2103543"/>
                <a:ext cx="2933235" cy="4742071"/>
                <a:chOff x="1222336" y="2103543"/>
                <a:chExt cx="2933235" cy="4742071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96A40C1-38BC-48EE-8BDF-E2EF1439563D}"/>
                    </a:ext>
                  </a:extLst>
                </p:cNvPr>
                <p:cNvSpPr/>
                <p:nvPr/>
              </p:nvSpPr>
              <p:spPr>
                <a:xfrm>
                  <a:off x="1222336" y="2103543"/>
                  <a:ext cx="2933235" cy="4742071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693D2B1-8F4A-4C35-A7E1-7ED4B53FBA56}"/>
                    </a:ext>
                  </a:extLst>
                </p:cNvPr>
                <p:cNvGrpSpPr/>
                <p:nvPr/>
              </p:nvGrpSpPr>
              <p:grpSpPr>
                <a:xfrm>
                  <a:off x="1351281" y="4375626"/>
                  <a:ext cx="2692400" cy="1608614"/>
                  <a:chOff x="1351281" y="4375626"/>
                  <a:chExt cx="2692400" cy="1608614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2F326FE5-4F94-49AE-A08A-70F10280BA20}"/>
                      </a:ext>
                    </a:extLst>
                  </p:cNvPr>
                  <p:cNvSpPr/>
                  <p:nvPr/>
                </p:nvSpPr>
                <p:spPr>
                  <a:xfrm>
                    <a:off x="1351281" y="4375626"/>
                    <a:ext cx="2692400" cy="492408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REACT NATIVE (JS)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282AF915-A576-421C-B9A6-6C1AADCA6AF2}"/>
                      </a:ext>
                    </a:extLst>
                  </p:cNvPr>
                  <p:cNvSpPr/>
                  <p:nvPr/>
                </p:nvSpPr>
                <p:spPr>
                  <a:xfrm>
                    <a:off x="1351281" y="4961220"/>
                    <a:ext cx="2692400" cy="1023020"/>
                  </a:xfrm>
                  <a:prstGeom prst="roundRect">
                    <a:avLst>
                      <a:gd name="adj" fmla="val 9715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Poppins" panose="00000500000000000000" pitchFamily="2" charset="0"/>
                        <a:ea typeface="Segoe UI Black" panose="020B0A02040204020203" pitchFamily="34" charset="0"/>
                        <a:cs typeface="Poppins" panose="00000500000000000000" pitchFamily="2" charset="0"/>
                      </a:rPr>
                      <a:t>Windows, Mac OS, Android, IOS &amp; Web</a:t>
                    </a:r>
                    <a:endParaRPr lang="en-IN" sz="1600" dirty="0"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DABF13D-5E07-4DB5-A007-AD580B02910F}"/>
                </a:ext>
              </a:extLst>
            </p:cNvPr>
            <p:cNvSpPr/>
            <p:nvPr/>
          </p:nvSpPr>
          <p:spPr>
            <a:xfrm>
              <a:off x="1568240" y="5559054"/>
              <a:ext cx="2692400" cy="637892"/>
            </a:xfrm>
            <a:prstGeom prst="roundRect">
              <a:avLst>
                <a:gd name="adj" fmla="val 9715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rPr>
                <a:t>Facebook, Instagram, Skype, etc.</a:t>
              </a:r>
              <a:endParaRPr lang="en-IN" sz="1400" dirty="0"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EAD973-DBC5-4F80-BFF8-124B772D9912}"/>
              </a:ext>
            </a:extLst>
          </p:cNvPr>
          <p:cNvGrpSpPr/>
          <p:nvPr/>
        </p:nvGrpSpPr>
        <p:grpSpPr>
          <a:xfrm>
            <a:off x="4629382" y="1585172"/>
            <a:ext cx="2933235" cy="4742071"/>
            <a:chOff x="4637909" y="1585172"/>
            <a:chExt cx="2933235" cy="47420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EC34F6-91D5-433C-B131-92C499C600AC}"/>
                </a:ext>
              </a:extLst>
            </p:cNvPr>
            <p:cNvGrpSpPr/>
            <p:nvPr/>
          </p:nvGrpSpPr>
          <p:grpSpPr>
            <a:xfrm>
              <a:off x="4637909" y="1585172"/>
              <a:ext cx="2933235" cy="4742071"/>
              <a:chOff x="1222336" y="2103543"/>
              <a:chExt cx="2933235" cy="474207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6A6A678-09AD-405D-BC4C-4AE8C3BE7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82763" y="2290656"/>
                <a:ext cx="1829436" cy="1829436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5A8EF62-5129-470B-BDFA-D9B474774DEF}"/>
                  </a:ext>
                </a:extLst>
              </p:cNvPr>
              <p:cNvGrpSpPr/>
              <p:nvPr/>
            </p:nvGrpSpPr>
            <p:grpSpPr>
              <a:xfrm>
                <a:off x="1222336" y="2103543"/>
                <a:ext cx="2933235" cy="4742071"/>
                <a:chOff x="1222336" y="2103543"/>
                <a:chExt cx="2933235" cy="4742071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381F029A-1BD2-463D-9D27-3257103907CF}"/>
                    </a:ext>
                  </a:extLst>
                </p:cNvPr>
                <p:cNvSpPr/>
                <p:nvPr/>
              </p:nvSpPr>
              <p:spPr>
                <a:xfrm>
                  <a:off x="1222336" y="2103543"/>
                  <a:ext cx="2933235" cy="4742071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56AD731-56A3-4133-B2FB-B3D45DA0FE43}"/>
                    </a:ext>
                  </a:extLst>
                </p:cNvPr>
                <p:cNvGrpSpPr/>
                <p:nvPr/>
              </p:nvGrpSpPr>
              <p:grpSpPr>
                <a:xfrm>
                  <a:off x="1351281" y="4375626"/>
                  <a:ext cx="2692400" cy="1608614"/>
                  <a:chOff x="1351281" y="4375626"/>
                  <a:chExt cx="2692400" cy="1608614"/>
                </a:xfrm>
              </p:grpSpPr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01712CF3-8406-4D50-A087-2D9C14DE54B9}"/>
                      </a:ext>
                    </a:extLst>
                  </p:cNvPr>
                  <p:cNvSpPr/>
                  <p:nvPr/>
                </p:nvSpPr>
                <p:spPr>
                  <a:xfrm>
                    <a:off x="1351281" y="4375626"/>
                    <a:ext cx="2692400" cy="492408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UNITY (C#)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543DC82-851F-4166-8929-11E68AF20A12}"/>
                      </a:ext>
                    </a:extLst>
                  </p:cNvPr>
                  <p:cNvSpPr/>
                  <p:nvPr/>
                </p:nvSpPr>
                <p:spPr>
                  <a:xfrm>
                    <a:off x="1351281" y="4961220"/>
                    <a:ext cx="2692400" cy="1023020"/>
                  </a:xfrm>
                  <a:prstGeom prst="roundRect">
                    <a:avLst>
                      <a:gd name="adj" fmla="val 8722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Poppins" panose="00000500000000000000" pitchFamily="2" charset="0"/>
                        <a:ea typeface="Segoe UI Black" panose="020B0A02040204020203" pitchFamily="34" charset="0"/>
                        <a:cs typeface="Poppins" panose="00000500000000000000" pitchFamily="2" charset="0"/>
                      </a:rPr>
                      <a:t>Windows, Mac OS, Linux Android, IOS &amp; Web</a:t>
                    </a:r>
                    <a:endParaRPr lang="en-IN" sz="1600" dirty="0"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11978DA-6573-4938-BF56-F56CB5532C4A}"/>
                </a:ext>
              </a:extLst>
            </p:cNvPr>
            <p:cNvSpPr/>
            <p:nvPr/>
          </p:nvSpPr>
          <p:spPr>
            <a:xfrm>
              <a:off x="4758327" y="5554857"/>
              <a:ext cx="2692400" cy="637892"/>
            </a:xfrm>
            <a:prstGeom prst="roundRect">
              <a:avLst>
                <a:gd name="adj" fmla="val 9715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rPr>
                <a:t>Angry Birds 2, Temple Run 2, Monument valley, etc.</a:t>
              </a:r>
              <a:endParaRPr lang="en-IN" sz="1400" dirty="0"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42F320-FA64-4D1C-9D3A-F0D76000493E}"/>
              </a:ext>
            </a:extLst>
          </p:cNvPr>
          <p:cNvGrpSpPr/>
          <p:nvPr/>
        </p:nvGrpSpPr>
        <p:grpSpPr>
          <a:xfrm>
            <a:off x="7827996" y="1585172"/>
            <a:ext cx="2933235" cy="4742071"/>
            <a:chOff x="7827996" y="1585172"/>
            <a:chExt cx="2933235" cy="474207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098F10-8B79-462C-83B8-C79072796A68}"/>
                </a:ext>
              </a:extLst>
            </p:cNvPr>
            <p:cNvGrpSpPr/>
            <p:nvPr/>
          </p:nvGrpSpPr>
          <p:grpSpPr>
            <a:xfrm>
              <a:off x="7827996" y="1585172"/>
              <a:ext cx="2933235" cy="4742071"/>
              <a:chOff x="1222336" y="2103543"/>
              <a:chExt cx="2933235" cy="474207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2154BCC-AEB6-40AA-8270-31B8D094D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82763" y="2290656"/>
                <a:ext cx="1829436" cy="1829436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CB805A4-74F7-4F83-9329-E9FBAB556E84}"/>
                  </a:ext>
                </a:extLst>
              </p:cNvPr>
              <p:cNvGrpSpPr/>
              <p:nvPr/>
            </p:nvGrpSpPr>
            <p:grpSpPr>
              <a:xfrm>
                <a:off x="1222336" y="2103543"/>
                <a:ext cx="2933235" cy="4742071"/>
                <a:chOff x="1222336" y="2103543"/>
                <a:chExt cx="2933235" cy="4742071"/>
              </a:xfrm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427E3FAB-D994-445F-90AD-0E94076A1DA8}"/>
                    </a:ext>
                  </a:extLst>
                </p:cNvPr>
                <p:cNvSpPr/>
                <p:nvPr/>
              </p:nvSpPr>
              <p:spPr>
                <a:xfrm>
                  <a:off x="1222336" y="2103543"/>
                  <a:ext cx="2933235" cy="4742071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B1406B5-B7BB-49D6-AB80-CBA68A80FF61}"/>
                    </a:ext>
                  </a:extLst>
                </p:cNvPr>
                <p:cNvGrpSpPr/>
                <p:nvPr/>
              </p:nvGrpSpPr>
              <p:grpSpPr>
                <a:xfrm>
                  <a:off x="1351281" y="4375626"/>
                  <a:ext cx="2692400" cy="1608614"/>
                  <a:chOff x="1351281" y="4375626"/>
                  <a:chExt cx="2692400" cy="1608614"/>
                </a:xfrm>
              </p:grpSpPr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9D45A533-FD7C-406D-947B-B96A134136E3}"/>
                      </a:ext>
                    </a:extLst>
                  </p:cNvPr>
                  <p:cNvSpPr/>
                  <p:nvPr/>
                </p:nvSpPr>
                <p:spPr>
                  <a:xfrm>
                    <a:off x="1351281" y="4375626"/>
                    <a:ext cx="2692400" cy="492408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FLUTTER (DART)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  <p:sp>
                <p:nvSpPr>
                  <p:cNvPr id="32" name="Rectangle: Rounded Corners 31">
                    <a:extLst>
                      <a:ext uri="{FF2B5EF4-FFF2-40B4-BE49-F238E27FC236}">
                        <a16:creationId xmlns:a16="http://schemas.microsoft.com/office/drawing/2014/main" id="{7E0FB726-78C2-4CBC-9D68-88C6FFFBF950}"/>
                      </a:ext>
                    </a:extLst>
                  </p:cNvPr>
                  <p:cNvSpPr/>
                  <p:nvPr/>
                </p:nvSpPr>
                <p:spPr>
                  <a:xfrm>
                    <a:off x="1351281" y="4961220"/>
                    <a:ext cx="2692400" cy="1023020"/>
                  </a:xfrm>
                  <a:prstGeom prst="roundRect">
                    <a:avLst>
                      <a:gd name="adj" fmla="val 8722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Poppins" panose="00000500000000000000" pitchFamily="2" charset="0"/>
                        <a:ea typeface="Segoe UI Black" panose="020B0A02040204020203" pitchFamily="34" charset="0"/>
                        <a:cs typeface="Poppins" panose="00000500000000000000" pitchFamily="2" charset="0"/>
                      </a:rPr>
                      <a:t>Windows, Mac OS, Linux Android, IOS &amp; Web</a:t>
                    </a:r>
                    <a:endParaRPr lang="en-IN" sz="1600" dirty="0"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942E517-086C-4A97-B97E-1BF6E5D45B32}"/>
                </a:ext>
              </a:extLst>
            </p:cNvPr>
            <p:cNvSpPr/>
            <p:nvPr/>
          </p:nvSpPr>
          <p:spPr>
            <a:xfrm>
              <a:off x="7948414" y="5554857"/>
              <a:ext cx="2692400" cy="637892"/>
            </a:xfrm>
            <a:prstGeom prst="roundRect">
              <a:avLst>
                <a:gd name="adj" fmla="val 9715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rPr>
                <a:t>Google Pay, My BMW, NASA Official App, etc.</a:t>
              </a:r>
              <a:endParaRPr lang="en-IN" sz="1400" dirty="0"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96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BD4061-268F-4D69-9660-DEE0FFBB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2143125"/>
            <a:ext cx="89439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397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EE76B-A868-4C61-9BF3-4E464224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4" r="5535"/>
          <a:stretch/>
        </p:blipFill>
        <p:spPr>
          <a:xfrm>
            <a:off x="3101990" y="0"/>
            <a:ext cx="6183984" cy="5062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53FB0-4408-4248-92B4-6BA0E198ADF0}"/>
              </a:ext>
            </a:extLst>
          </p:cNvPr>
          <p:cNvSpPr txBox="1"/>
          <p:nvPr/>
        </p:nvSpPr>
        <p:spPr>
          <a:xfrm>
            <a:off x="980387" y="4873658"/>
            <a:ext cx="10096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Software is a collection of instructions based on a certain algorithm designed to perform a specific task utilizing the available resources of the computer.</a:t>
            </a:r>
            <a:endParaRPr lang="en-IN" sz="2000" dirty="0">
              <a:solidFill>
                <a:srgbClr val="72A2FF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4CAD1-CA00-4756-B765-E34FC0B7E5F4}"/>
              </a:ext>
            </a:extLst>
          </p:cNvPr>
          <p:cNvSpPr txBox="1"/>
          <p:nvPr/>
        </p:nvSpPr>
        <p:spPr>
          <a:xfrm>
            <a:off x="1047946" y="5760653"/>
            <a:ext cx="1009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Examples includes, </a:t>
            </a:r>
            <a:r>
              <a:rPr lang="en-US" sz="2000" b="1" dirty="0">
                <a:solidFill>
                  <a:srgbClr val="FFBE01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Calculator, Notepad, Google Chrome, Linux, etc</a:t>
            </a:r>
            <a:r>
              <a:rPr lang="en-US" sz="2000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.</a:t>
            </a:r>
            <a:endParaRPr lang="en-IN" sz="2000" dirty="0">
              <a:solidFill>
                <a:srgbClr val="72A2FF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14597-804F-46A3-9A11-C9384912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23603">
            <a:off x="527695" y="2986263"/>
            <a:ext cx="1040501" cy="1040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453B72-B036-4135-99B3-9087B8E5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1646">
            <a:off x="10423399" y="2920976"/>
            <a:ext cx="1138490" cy="1138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77EA94-FDD1-405D-8EBE-F17113855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21350">
            <a:off x="9606083" y="1363465"/>
            <a:ext cx="984762" cy="984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5BA8D-7611-4B12-AEE9-8754FCB51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06264">
            <a:off x="1299537" y="778725"/>
            <a:ext cx="1469494" cy="14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3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F34B9-FD71-490A-AF77-DAED8EFFF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6" t="11811" r="5643" b="6457"/>
          <a:stretch/>
        </p:blipFill>
        <p:spPr>
          <a:xfrm>
            <a:off x="2693616" y="369813"/>
            <a:ext cx="6804767" cy="4239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6247D-67FB-461D-8883-A24A650337E6}"/>
              </a:ext>
            </a:extLst>
          </p:cNvPr>
          <p:cNvSpPr txBox="1"/>
          <p:nvPr/>
        </p:nvSpPr>
        <p:spPr>
          <a:xfrm>
            <a:off x="820130" y="4609518"/>
            <a:ext cx="1079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9163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Software development 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is the process of planning, analyzing, designing, and implementing software applications or systems to solve problems or fulfill specific needs tailored to the end user.</a:t>
            </a:r>
            <a:endParaRPr lang="en-IN" sz="2000" dirty="0">
              <a:solidFill>
                <a:srgbClr val="744AA0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32557-92AE-4623-AE38-173DDAD415E8}"/>
              </a:ext>
            </a:extLst>
          </p:cNvPr>
          <p:cNvSpPr txBox="1"/>
          <p:nvPr/>
        </p:nvSpPr>
        <p:spPr>
          <a:xfrm>
            <a:off x="699153" y="5981760"/>
            <a:ext cx="10793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Planning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Analysis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Design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Implementation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Testing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&gt; </a:t>
            </a:r>
            <a:r>
              <a:rPr lang="en-US" sz="2000" b="1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Deployment</a:t>
            </a:r>
            <a:r>
              <a:rPr lang="en-US" sz="2000" dirty="0">
                <a:solidFill>
                  <a:srgbClr val="744AA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 </a:t>
            </a:r>
            <a:endParaRPr lang="en-IN" sz="2000" dirty="0">
              <a:solidFill>
                <a:srgbClr val="744AA0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575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353FB0-4408-4248-92B4-6BA0E198ADF0}"/>
              </a:ext>
            </a:extLst>
          </p:cNvPr>
          <p:cNvSpPr txBox="1"/>
          <p:nvPr/>
        </p:nvSpPr>
        <p:spPr>
          <a:xfrm>
            <a:off x="1047945" y="343294"/>
            <a:ext cx="1009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Classification of Software</a:t>
            </a:r>
            <a:endParaRPr lang="en-IN" sz="2800" b="1" dirty="0">
              <a:solidFill>
                <a:srgbClr val="72A2FF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56D4E-B1BA-44F0-8665-E39E56A1FD20}"/>
              </a:ext>
            </a:extLst>
          </p:cNvPr>
          <p:cNvSpPr txBox="1"/>
          <p:nvPr/>
        </p:nvSpPr>
        <p:spPr>
          <a:xfrm>
            <a:off x="1047944" y="666459"/>
            <a:ext cx="1009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2A2F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On the basis of platform</a:t>
            </a:r>
            <a:endParaRPr lang="en-IN" sz="2000" dirty="0">
              <a:solidFill>
                <a:srgbClr val="72A2FF"/>
              </a:solidFill>
              <a:latin typeface="Poppins" panose="00000500000000000000" pitchFamily="2" charset="0"/>
              <a:ea typeface="Segoe UI Black" panose="020B0A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D15CB0-EDA1-492A-AAC0-58126C1D31FD}"/>
              </a:ext>
            </a:extLst>
          </p:cNvPr>
          <p:cNvSpPr/>
          <p:nvPr/>
        </p:nvSpPr>
        <p:spPr>
          <a:xfrm>
            <a:off x="5049622" y="1246932"/>
            <a:ext cx="2092750" cy="933254"/>
          </a:xfrm>
          <a:prstGeom prst="roundRect">
            <a:avLst>
              <a:gd name="adj" fmla="val 33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SOFTWARE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7CD11B-6699-4FD9-96E5-53C9835FEE8C}"/>
              </a:ext>
            </a:extLst>
          </p:cNvPr>
          <p:cNvGrpSpPr/>
          <p:nvPr/>
        </p:nvGrpSpPr>
        <p:grpSpPr>
          <a:xfrm>
            <a:off x="480760" y="2587525"/>
            <a:ext cx="2460396" cy="3219709"/>
            <a:chOff x="867266" y="1503120"/>
            <a:chExt cx="2460396" cy="321970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48FC437-9CAB-4047-B774-D0BBD20E5952}"/>
                </a:ext>
              </a:extLst>
            </p:cNvPr>
            <p:cNvSpPr/>
            <p:nvPr/>
          </p:nvSpPr>
          <p:spPr>
            <a:xfrm>
              <a:off x="867266" y="1503120"/>
              <a:ext cx="2460396" cy="32197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CCE2B76-C0B3-40D6-A998-C293132E1CD5}"/>
                </a:ext>
              </a:extLst>
            </p:cNvPr>
            <p:cNvSpPr/>
            <p:nvPr/>
          </p:nvSpPr>
          <p:spPr>
            <a:xfrm>
              <a:off x="1047943" y="3606603"/>
              <a:ext cx="2092750" cy="933254"/>
            </a:xfrm>
            <a:prstGeom prst="roundRect">
              <a:avLst>
                <a:gd name="adj" fmla="val 338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MOBILE APPS</a:t>
              </a:r>
              <a:endParaRPr lang="en-IN" b="1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86989-9744-4AD0-B887-FB0531B7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737" y="1703175"/>
              <a:ext cx="1809161" cy="180916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60F203-086A-4B91-9E99-23DFB4F4A837}"/>
              </a:ext>
            </a:extLst>
          </p:cNvPr>
          <p:cNvGrpSpPr/>
          <p:nvPr/>
        </p:nvGrpSpPr>
        <p:grpSpPr>
          <a:xfrm>
            <a:off x="3357896" y="3373203"/>
            <a:ext cx="2460396" cy="3219709"/>
            <a:chOff x="867266" y="1503120"/>
            <a:chExt cx="2460396" cy="321970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04208BA-A576-4284-AC59-862A4F156DCF}"/>
                </a:ext>
              </a:extLst>
            </p:cNvPr>
            <p:cNvSpPr/>
            <p:nvPr/>
          </p:nvSpPr>
          <p:spPr>
            <a:xfrm>
              <a:off x="867266" y="1503120"/>
              <a:ext cx="2460396" cy="32197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5463174-843D-43F8-866C-22F9500433B2}"/>
                </a:ext>
              </a:extLst>
            </p:cNvPr>
            <p:cNvSpPr/>
            <p:nvPr/>
          </p:nvSpPr>
          <p:spPr>
            <a:xfrm>
              <a:off x="1047943" y="3606603"/>
              <a:ext cx="2092750" cy="933254"/>
            </a:xfrm>
            <a:prstGeom prst="roundRect">
              <a:avLst>
                <a:gd name="adj" fmla="val 338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WEBSITES</a:t>
              </a:r>
              <a:endParaRPr lang="en-IN" b="1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72315B-05E9-4958-82AA-4FD707B9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9737" y="1703175"/>
              <a:ext cx="1809161" cy="180916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5BCF0-B5E7-4AE7-AD77-3355B36E704A}"/>
              </a:ext>
            </a:extLst>
          </p:cNvPr>
          <p:cNvGrpSpPr/>
          <p:nvPr/>
        </p:nvGrpSpPr>
        <p:grpSpPr>
          <a:xfrm>
            <a:off x="6304370" y="3373203"/>
            <a:ext cx="2460396" cy="3219709"/>
            <a:chOff x="867266" y="1503120"/>
            <a:chExt cx="2460396" cy="321970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05945B3-F1C4-49E4-96AC-AF752D323055}"/>
                </a:ext>
              </a:extLst>
            </p:cNvPr>
            <p:cNvSpPr/>
            <p:nvPr/>
          </p:nvSpPr>
          <p:spPr>
            <a:xfrm>
              <a:off x="867266" y="1503120"/>
              <a:ext cx="2460396" cy="32197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ED8C488-28D0-442F-9AC7-BFC18117BA73}"/>
                </a:ext>
              </a:extLst>
            </p:cNvPr>
            <p:cNvSpPr/>
            <p:nvPr/>
          </p:nvSpPr>
          <p:spPr>
            <a:xfrm>
              <a:off x="1047943" y="3606603"/>
              <a:ext cx="2092750" cy="933254"/>
            </a:xfrm>
            <a:prstGeom prst="roundRect">
              <a:avLst>
                <a:gd name="adj" fmla="val 338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DESKTOP</a:t>
              </a:r>
            </a:p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APPS</a:t>
              </a:r>
              <a:endParaRPr lang="en-IN" b="1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2C9FE40-E7C4-4A4B-90E7-506F769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4006" y="1746699"/>
              <a:ext cx="1740042" cy="174004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69AB12-F7A7-4672-B9A7-AD8677C337AD}"/>
              </a:ext>
            </a:extLst>
          </p:cNvPr>
          <p:cNvGrpSpPr/>
          <p:nvPr/>
        </p:nvGrpSpPr>
        <p:grpSpPr>
          <a:xfrm>
            <a:off x="9250844" y="2595780"/>
            <a:ext cx="2460396" cy="3219709"/>
            <a:chOff x="867266" y="1503120"/>
            <a:chExt cx="2460396" cy="321970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0401F2E-9446-4AE9-A70D-8A782E1CC819}"/>
                </a:ext>
              </a:extLst>
            </p:cNvPr>
            <p:cNvSpPr/>
            <p:nvPr/>
          </p:nvSpPr>
          <p:spPr>
            <a:xfrm>
              <a:off x="867266" y="1503120"/>
              <a:ext cx="2460396" cy="32197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978007E-C93B-4748-9FC1-F85AB0F17FA6}"/>
                </a:ext>
              </a:extLst>
            </p:cNvPr>
            <p:cNvSpPr/>
            <p:nvPr/>
          </p:nvSpPr>
          <p:spPr>
            <a:xfrm>
              <a:off x="1047943" y="3606603"/>
              <a:ext cx="2092750" cy="933254"/>
            </a:xfrm>
            <a:prstGeom prst="roundRect">
              <a:avLst>
                <a:gd name="adj" fmla="val 338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EMBEDDED</a:t>
              </a:r>
            </a:p>
            <a:p>
              <a:pPr algn="ctr"/>
              <a:r>
                <a:rPr lang="en-US" sz="2400" b="1" dirty="0">
                  <a:solidFill>
                    <a:srgbClr val="4472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SYSTEMS</a:t>
              </a:r>
              <a:endParaRPr lang="en-IN" b="1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B69493C-EB61-46E9-8430-69EFA254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4006" y="1746699"/>
              <a:ext cx="1676932" cy="1676932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B2145C-2B3F-4493-883C-CE7B0DDD682C}"/>
              </a:ext>
            </a:extLst>
          </p:cNvPr>
          <p:cNvCxnSpPr/>
          <p:nvPr/>
        </p:nvCxnSpPr>
        <p:spPr>
          <a:xfrm flipH="1">
            <a:off x="2612392" y="1714959"/>
            <a:ext cx="2283699" cy="6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ACF40E-D637-4C89-A735-204BD54AEDFE}"/>
              </a:ext>
            </a:extLst>
          </p:cNvPr>
          <p:cNvCxnSpPr/>
          <p:nvPr/>
        </p:nvCxnSpPr>
        <p:spPr>
          <a:xfrm flipH="1">
            <a:off x="4815068" y="2280213"/>
            <a:ext cx="816255" cy="9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1A3CB9-6084-4D80-91E1-4C4EFAF35CDF}"/>
              </a:ext>
            </a:extLst>
          </p:cNvPr>
          <p:cNvCxnSpPr/>
          <p:nvPr/>
        </p:nvCxnSpPr>
        <p:spPr>
          <a:xfrm>
            <a:off x="6792642" y="2280213"/>
            <a:ext cx="592006" cy="9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9D834A-E752-435B-B949-9B2AF565A760}"/>
              </a:ext>
            </a:extLst>
          </p:cNvPr>
          <p:cNvCxnSpPr/>
          <p:nvPr/>
        </p:nvCxnSpPr>
        <p:spPr>
          <a:xfrm>
            <a:off x="7268901" y="1481559"/>
            <a:ext cx="2558005" cy="101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5454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1CD706ED-9C9A-4EA6-988F-0B9625702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5771" y="1900852"/>
            <a:ext cx="3280458" cy="328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E72534D-4C56-4488-8DF6-34BB36F6CF57}"/>
              </a:ext>
            </a:extLst>
          </p:cNvPr>
          <p:cNvGrpSpPr/>
          <p:nvPr/>
        </p:nvGrpSpPr>
        <p:grpSpPr>
          <a:xfrm>
            <a:off x="705424" y="4760540"/>
            <a:ext cx="11278987" cy="1684861"/>
            <a:chOff x="884790" y="4950901"/>
            <a:chExt cx="11278987" cy="16848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F785F3-1CE0-4F76-B373-224AFB7CF791}"/>
                </a:ext>
              </a:extLst>
            </p:cNvPr>
            <p:cNvGrpSpPr/>
            <p:nvPr/>
          </p:nvGrpSpPr>
          <p:grpSpPr>
            <a:xfrm>
              <a:off x="884790" y="5004224"/>
              <a:ext cx="2573532" cy="1596757"/>
              <a:chOff x="884790" y="5004224"/>
              <a:chExt cx="2573532" cy="15967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DCFBAB5-F5ED-492C-A1C2-B0983418AD14}"/>
                  </a:ext>
                </a:extLst>
              </p:cNvPr>
              <p:cNvGrpSpPr/>
              <p:nvPr/>
            </p:nvGrpSpPr>
            <p:grpSpPr>
              <a:xfrm>
                <a:off x="884790" y="5004224"/>
                <a:ext cx="1068235" cy="1596757"/>
                <a:chOff x="428945" y="4955656"/>
                <a:chExt cx="1068235" cy="1596757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A6879BFB-0A47-429B-886E-5A4DB5BF0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1360" y="4955656"/>
                  <a:ext cx="1055820" cy="1055820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96E63E-0E13-4C0A-9C12-A69DD14F4CE6}"/>
                    </a:ext>
                  </a:extLst>
                </p:cNvPr>
                <p:cNvSpPr txBox="1"/>
                <p:nvPr/>
              </p:nvSpPr>
              <p:spPr>
                <a:xfrm>
                  <a:off x="428945" y="6029193"/>
                  <a:ext cx="10558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rgbClr val="DB380E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Java</a:t>
                  </a:r>
                  <a:endParaRPr lang="en-IN" sz="1100" dirty="0">
                    <a:solidFill>
                      <a:srgbClr val="DB380E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54A02A-DF9F-407A-856D-3766AE72ED6B}"/>
                  </a:ext>
                </a:extLst>
              </p:cNvPr>
              <p:cNvGrpSpPr/>
              <p:nvPr/>
            </p:nvGrpSpPr>
            <p:grpSpPr>
              <a:xfrm>
                <a:off x="2402502" y="5083496"/>
                <a:ext cx="1055820" cy="1517485"/>
                <a:chOff x="1792811" y="5012937"/>
                <a:chExt cx="1055820" cy="1517485"/>
              </a:xfrm>
            </p:grpSpPr>
            <p:pic>
              <p:nvPicPr>
                <p:cNvPr id="2050" name="Picture 2" descr="jb kotlin&quot; Icon - Download for free – Iconduck">
                  <a:extLst>
                    <a:ext uri="{FF2B5EF4-FFF2-40B4-BE49-F238E27FC236}">
                      <a16:creationId xmlns:a16="http://schemas.microsoft.com/office/drawing/2014/main" id="{A2199E4C-1CC3-4A8E-BC07-CEBC6315CA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2811" y="5012937"/>
                  <a:ext cx="1055820" cy="10558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57D5512-F78E-44F2-8D74-347B611613ED}"/>
                    </a:ext>
                  </a:extLst>
                </p:cNvPr>
                <p:cNvSpPr txBox="1"/>
                <p:nvPr/>
              </p:nvSpPr>
              <p:spPr>
                <a:xfrm>
                  <a:off x="1792811" y="6068757"/>
                  <a:ext cx="10558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517BDD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Kotlin</a:t>
                  </a:r>
                  <a:endParaRPr lang="en-IN" sz="1050" dirty="0">
                    <a:solidFill>
                      <a:srgbClr val="517BDD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02F85FD-7006-4E28-8764-69ED31500052}"/>
                </a:ext>
              </a:extLst>
            </p:cNvPr>
            <p:cNvGrpSpPr/>
            <p:nvPr/>
          </p:nvGrpSpPr>
          <p:grpSpPr>
            <a:xfrm>
              <a:off x="7942016" y="4950901"/>
              <a:ext cx="4221761" cy="1684861"/>
              <a:chOff x="7956301" y="4872652"/>
              <a:chExt cx="4221761" cy="168486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2D5C0D0-6563-4ED5-99C6-15703181F388}"/>
                  </a:ext>
                </a:extLst>
              </p:cNvPr>
              <p:cNvGrpSpPr/>
              <p:nvPr/>
            </p:nvGrpSpPr>
            <p:grpSpPr>
              <a:xfrm>
                <a:off x="7956301" y="4872652"/>
                <a:ext cx="2413285" cy="1684861"/>
                <a:chOff x="7918492" y="4649106"/>
                <a:chExt cx="2413285" cy="1684861"/>
              </a:xfrm>
            </p:grpSpPr>
            <p:pic>
              <p:nvPicPr>
                <p:cNvPr id="2054" name="Picture 6" descr="objective c&quot; Icon - Download for free – Iconduck">
                  <a:extLst>
                    <a:ext uri="{FF2B5EF4-FFF2-40B4-BE49-F238E27FC236}">
                      <a16:creationId xmlns:a16="http://schemas.microsoft.com/office/drawing/2014/main" id="{D2F56586-EDE2-47F7-90C0-3ABBA6C6F3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6149" y="4649106"/>
                  <a:ext cx="1234757" cy="12347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3B3007F-EB24-4CC6-8CF8-5382A22E53CD}"/>
                    </a:ext>
                  </a:extLst>
                </p:cNvPr>
                <p:cNvSpPr txBox="1"/>
                <p:nvPr/>
              </p:nvSpPr>
              <p:spPr>
                <a:xfrm>
                  <a:off x="7918492" y="5933857"/>
                  <a:ext cx="24132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15824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Objective-C</a:t>
                  </a:r>
                  <a:endParaRPr lang="en-IN" sz="1000" dirty="0">
                    <a:solidFill>
                      <a:srgbClr val="F15824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CE86AA5-8922-4E86-9021-CD47F635D2D8}"/>
                  </a:ext>
                </a:extLst>
              </p:cNvPr>
              <p:cNvGrpSpPr/>
              <p:nvPr/>
            </p:nvGrpSpPr>
            <p:grpSpPr>
              <a:xfrm>
                <a:off x="9764777" y="4872652"/>
                <a:ext cx="2413285" cy="1655448"/>
                <a:chOff x="9819652" y="4649106"/>
                <a:chExt cx="2413285" cy="1655448"/>
              </a:xfrm>
            </p:grpSpPr>
            <p:pic>
              <p:nvPicPr>
                <p:cNvPr id="2056" name="Picture 8" descr="Swift - Free logo icons">
                  <a:extLst>
                    <a:ext uri="{FF2B5EF4-FFF2-40B4-BE49-F238E27FC236}">
                      <a16:creationId xmlns:a16="http://schemas.microsoft.com/office/drawing/2014/main" id="{2CFE45A5-2BB5-47FF-B984-D0F6BE5778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8917" y="4649106"/>
                  <a:ext cx="1234757" cy="12347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66C267-1E04-48C4-927A-B2D7611AC107}"/>
                    </a:ext>
                  </a:extLst>
                </p:cNvPr>
                <p:cNvSpPr txBox="1"/>
                <p:nvPr/>
              </p:nvSpPr>
              <p:spPr>
                <a:xfrm>
                  <a:off x="9819652" y="5904444"/>
                  <a:ext cx="24132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15824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Swift</a:t>
                  </a:r>
                  <a:endParaRPr lang="en-IN" sz="1000" dirty="0">
                    <a:solidFill>
                      <a:srgbClr val="F15824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92A05D-8C5A-4ED1-8E2B-1D69795E651E}"/>
              </a:ext>
            </a:extLst>
          </p:cNvPr>
          <p:cNvGrpSpPr/>
          <p:nvPr/>
        </p:nvGrpSpPr>
        <p:grpSpPr>
          <a:xfrm>
            <a:off x="13938" y="377422"/>
            <a:ext cx="4455771" cy="3981168"/>
            <a:chOff x="0" y="669303"/>
            <a:chExt cx="4455771" cy="39811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620D4C-2749-4296-960C-36BD345D1D55}"/>
                </a:ext>
              </a:extLst>
            </p:cNvPr>
            <p:cNvGrpSpPr/>
            <p:nvPr/>
          </p:nvGrpSpPr>
          <p:grpSpPr>
            <a:xfrm>
              <a:off x="0" y="1213487"/>
              <a:ext cx="4455771" cy="3142695"/>
              <a:chOff x="0" y="1213487"/>
              <a:chExt cx="4455771" cy="3142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C9AB83E-AE7A-4E76-B80D-CF0FF695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523" y="1213487"/>
                <a:ext cx="2460396" cy="2460396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51287-DB7E-4C88-9317-6AC1D38B202B}"/>
                  </a:ext>
                </a:extLst>
              </p:cNvPr>
              <p:cNvSpPr txBox="1"/>
              <p:nvPr/>
            </p:nvSpPr>
            <p:spPr>
              <a:xfrm>
                <a:off x="0" y="3832962"/>
                <a:ext cx="44557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1CB71C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Google’s Android</a:t>
                </a:r>
                <a:endParaRPr lang="en-IN" sz="2800" b="1" dirty="0">
                  <a:solidFill>
                    <a:srgbClr val="1CB71C"/>
                  </a:solidFill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BFBDB26-552F-4833-BA57-BD4D01BFB717}"/>
                </a:ext>
              </a:extLst>
            </p:cNvPr>
            <p:cNvSpPr/>
            <p:nvPr/>
          </p:nvSpPr>
          <p:spPr>
            <a:xfrm>
              <a:off x="263951" y="669303"/>
              <a:ext cx="3912123" cy="3981168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4C39D6-3EE1-40B5-B4C5-64E44218515F}"/>
              </a:ext>
            </a:extLst>
          </p:cNvPr>
          <p:cNvGrpSpPr/>
          <p:nvPr/>
        </p:nvGrpSpPr>
        <p:grpSpPr>
          <a:xfrm>
            <a:off x="7736229" y="331818"/>
            <a:ext cx="4455771" cy="3981168"/>
            <a:chOff x="7722291" y="623699"/>
            <a:chExt cx="4455771" cy="39811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4DBB0A-FC81-49AF-B697-86B25415A53E}"/>
                </a:ext>
              </a:extLst>
            </p:cNvPr>
            <p:cNvGrpSpPr/>
            <p:nvPr/>
          </p:nvGrpSpPr>
          <p:grpSpPr>
            <a:xfrm>
              <a:off x="7722291" y="809652"/>
              <a:ext cx="4455771" cy="3592062"/>
              <a:chOff x="7813423" y="752327"/>
              <a:chExt cx="4455771" cy="3592062"/>
            </a:xfrm>
          </p:grpSpPr>
          <p:pic>
            <p:nvPicPr>
              <p:cNvPr id="1032" name="Picture 8" descr="Download Apple Network Icons Ios Computer Iphone Graphics ICON free |  FreePNGimg">
                <a:extLst>
                  <a:ext uri="{FF2B5EF4-FFF2-40B4-BE49-F238E27FC236}">
                    <a16:creationId xmlns:a16="http://schemas.microsoft.com/office/drawing/2014/main" id="{2F62C816-A9D0-4582-AD69-681DC4C51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9473" y="752327"/>
                <a:ext cx="3280458" cy="3280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974DD-3BEF-4C65-9110-E892D6CA1F21}"/>
                  </a:ext>
                </a:extLst>
              </p:cNvPr>
              <p:cNvSpPr txBox="1"/>
              <p:nvPr/>
            </p:nvSpPr>
            <p:spPr>
              <a:xfrm>
                <a:off x="7813423" y="3821169"/>
                <a:ext cx="44557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9C26B0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Apple’s iOS</a:t>
                </a:r>
                <a:endParaRPr lang="en-IN" sz="2800" b="1" dirty="0">
                  <a:solidFill>
                    <a:srgbClr val="9C26B0"/>
                  </a:solidFill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AF2DB03-8768-4181-8BF8-E0F0A128E32C}"/>
                </a:ext>
              </a:extLst>
            </p:cNvPr>
            <p:cNvSpPr/>
            <p:nvPr/>
          </p:nvSpPr>
          <p:spPr>
            <a:xfrm>
              <a:off x="7973509" y="623699"/>
              <a:ext cx="3912123" cy="3981168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A67B3F-DA81-4889-993E-D9139B46D5A4}"/>
              </a:ext>
            </a:extLst>
          </p:cNvPr>
          <p:cNvSpPr/>
          <p:nvPr/>
        </p:nvSpPr>
        <p:spPr>
          <a:xfrm>
            <a:off x="4737450" y="1518988"/>
            <a:ext cx="2702559" cy="80341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MOBILE APPS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035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D15CB0-EDA1-492A-AAC0-58126C1D31FD}"/>
              </a:ext>
            </a:extLst>
          </p:cNvPr>
          <p:cNvSpPr/>
          <p:nvPr/>
        </p:nvSpPr>
        <p:spPr>
          <a:xfrm>
            <a:off x="5049625" y="118192"/>
            <a:ext cx="2092750" cy="933254"/>
          </a:xfrm>
          <a:prstGeom prst="roundRect">
            <a:avLst>
              <a:gd name="adj" fmla="val 15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WEBSITES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FDC096-1F90-4EBC-B9B0-3D22D7885138}"/>
              </a:ext>
            </a:extLst>
          </p:cNvPr>
          <p:cNvGrpSpPr/>
          <p:nvPr/>
        </p:nvGrpSpPr>
        <p:grpSpPr>
          <a:xfrm>
            <a:off x="276979" y="1292995"/>
            <a:ext cx="9271569" cy="2569508"/>
            <a:chOff x="514824" y="1150307"/>
            <a:chExt cx="9389246" cy="27000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727EE4-315B-4AF3-930A-03C94F37872E}"/>
                </a:ext>
              </a:extLst>
            </p:cNvPr>
            <p:cNvGrpSpPr/>
            <p:nvPr/>
          </p:nvGrpSpPr>
          <p:grpSpPr>
            <a:xfrm>
              <a:off x="514824" y="1152275"/>
              <a:ext cx="5858967" cy="2698038"/>
              <a:chOff x="5671596" y="2186478"/>
              <a:chExt cx="5858967" cy="269803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A69AB12-F7A7-4672-B9A7-AD8677C337AD}"/>
                  </a:ext>
                </a:extLst>
              </p:cNvPr>
              <p:cNvGrpSpPr/>
              <p:nvPr/>
            </p:nvGrpSpPr>
            <p:grpSpPr>
              <a:xfrm>
                <a:off x="5671596" y="2186478"/>
                <a:ext cx="5858967" cy="2698038"/>
                <a:chOff x="867266" y="1503120"/>
                <a:chExt cx="2460395" cy="3219709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00401F2E-9446-4AE9-A70D-8A782E1CC819}"/>
                    </a:ext>
                  </a:extLst>
                </p:cNvPr>
                <p:cNvSpPr/>
                <p:nvPr/>
              </p:nvSpPr>
              <p:spPr>
                <a:xfrm>
                  <a:off x="867266" y="1503120"/>
                  <a:ext cx="2460395" cy="3219709"/>
                </a:xfrm>
                <a:prstGeom prst="roundRect">
                  <a:avLst>
                    <a:gd name="adj" fmla="val 768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000" dirty="0"/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1978007E-C93B-4748-9FC1-F85AB0F17FA6}"/>
                    </a:ext>
                  </a:extLst>
                </p:cNvPr>
                <p:cNvSpPr/>
                <p:nvPr/>
              </p:nvSpPr>
              <p:spPr>
                <a:xfrm>
                  <a:off x="1939358" y="1640855"/>
                  <a:ext cx="1324201" cy="2891130"/>
                </a:xfrm>
                <a:prstGeom prst="roundRect">
                  <a:avLst>
                    <a:gd name="adj" fmla="val 5190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4472C4"/>
                      </a:solidFill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rPr>
                    <a:t>Websites that involves communication with server and database to serve clients’ requests. These are also called </a:t>
                  </a:r>
                  <a:r>
                    <a:rPr lang="en-US" sz="2000" b="1" dirty="0">
                      <a:solidFill>
                        <a:srgbClr val="FD9163"/>
                      </a:solidFill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rPr>
                    <a:t>WEBAPPS</a:t>
                  </a:r>
                  <a:endParaRPr lang="en-IN" sz="1600" b="1" dirty="0">
                    <a:solidFill>
                      <a:srgbClr val="FD9163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7B6B153-FFAD-45D6-8076-F84039A8C89C}"/>
                  </a:ext>
                </a:extLst>
              </p:cNvPr>
              <p:cNvSpPr/>
              <p:nvPr/>
            </p:nvSpPr>
            <p:spPr>
              <a:xfrm>
                <a:off x="5787342" y="2303362"/>
                <a:ext cx="2314936" cy="2422697"/>
              </a:xfrm>
              <a:prstGeom prst="roundRect">
                <a:avLst>
                  <a:gd name="adj" fmla="val 6167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DYNAMIC WEB APPS</a:t>
                </a:r>
                <a:endParaRPr lang="en-IN" sz="2400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192070-CB1B-4811-971D-85BC933B0EAA}"/>
                </a:ext>
              </a:extLst>
            </p:cNvPr>
            <p:cNvGrpSpPr/>
            <p:nvPr/>
          </p:nvGrpSpPr>
          <p:grpSpPr>
            <a:xfrm>
              <a:off x="6489538" y="1150307"/>
              <a:ext cx="3414532" cy="2698038"/>
              <a:chOff x="6701743" y="1151290"/>
              <a:chExt cx="3414532" cy="2698038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51C4A9D8-A49C-42B8-A73E-53B1ACD166F9}"/>
                  </a:ext>
                </a:extLst>
              </p:cNvPr>
              <p:cNvSpPr/>
              <p:nvPr/>
            </p:nvSpPr>
            <p:spPr>
              <a:xfrm>
                <a:off x="6701743" y="1151290"/>
                <a:ext cx="3414532" cy="2698038"/>
              </a:xfrm>
              <a:prstGeom prst="roundRect">
                <a:avLst>
                  <a:gd name="adj" fmla="val 768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3C33106-E51B-4B9C-B70B-DE6E4F4DB4F3}"/>
                  </a:ext>
                </a:extLst>
              </p:cNvPr>
              <p:cNvSpPr/>
              <p:nvPr/>
            </p:nvSpPr>
            <p:spPr>
              <a:xfrm>
                <a:off x="6834882" y="1288960"/>
                <a:ext cx="3153334" cy="2422696"/>
              </a:xfrm>
              <a:prstGeom prst="roundRect">
                <a:avLst>
                  <a:gd name="adj" fmla="val 519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Examples includes,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Facebook,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Amazon,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Instagram.</a:t>
                </a:r>
              </a:p>
              <a:p>
                <a:pPr algn="ctr"/>
                <a:endParaRPr lang="en-IN" sz="1600" b="1" dirty="0">
                  <a:solidFill>
                    <a:srgbClr val="FD9163"/>
                  </a:solidFill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B57D26-3963-4C5C-A098-10183C0D037F}"/>
              </a:ext>
            </a:extLst>
          </p:cNvPr>
          <p:cNvGrpSpPr/>
          <p:nvPr/>
        </p:nvGrpSpPr>
        <p:grpSpPr>
          <a:xfrm>
            <a:off x="2752756" y="4072292"/>
            <a:ext cx="9271569" cy="2567635"/>
            <a:chOff x="1180366" y="3970997"/>
            <a:chExt cx="9389247" cy="27125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71B2EF5-2FFB-4CDF-AF3F-B547CBB6575F}"/>
                </a:ext>
              </a:extLst>
            </p:cNvPr>
            <p:cNvGrpSpPr/>
            <p:nvPr/>
          </p:nvGrpSpPr>
          <p:grpSpPr>
            <a:xfrm>
              <a:off x="1180366" y="3970997"/>
              <a:ext cx="5858970" cy="2698038"/>
              <a:chOff x="5671595" y="2186478"/>
              <a:chExt cx="5858970" cy="269803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6EE32AE-18BC-401D-8E0C-F2C3056E3FD2}"/>
                  </a:ext>
                </a:extLst>
              </p:cNvPr>
              <p:cNvGrpSpPr/>
              <p:nvPr/>
            </p:nvGrpSpPr>
            <p:grpSpPr>
              <a:xfrm>
                <a:off x="5671595" y="2186478"/>
                <a:ext cx="5858970" cy="2698038"/>
                <a:chOff x="867266" y="1503120"/>
                <a:chExt cx="2460397" cy="3219709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0A76C745-441B-426E-990F-C8B36F32809C}"/>
                    </a:ext>
                  </a:extLst>
                </p:cNvPr>
                <p:cNvSpPr/>
                <p:nvPr/>
              </p:nvSpPr>
              <p:spPr>
                <a:xfrm>
                  <a:off x="867266" y="1503120"/>
                  <a:ext cx="2460397" cy="3219709"/>
                </a:xfrm>
                <a:prstGeom prst="roundRect">
                  <a:avLst>
                    <a:gd name="adj" fmla="val 768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000" dirty="0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CA10EFFC-2690-4B02-BD38-3377680A78BD}"/>
                    </a:ext>
                  </a:extLst>
                </p:cNvPr>
                <p:cNvSpPr/>
                <p:nvPr/>
              </p:nvSpPr>
              <p:spPr>
                <a:xfrm>
                  <a:off x="1949160" y="1658121"/>
                  <a:ext cx="1324201" cy="2891130"/>
                </a:xfrm>
                <a:prstGeom prst="roundRect">
                  <a:avLst>
                    <a:gd name="adj" fmla="val 5190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4472C4"/>
                      </a:solidFill>
                      <a:latin typeface="Poppins" panose="00000500000000000000" pitchFamily="2" charset="0"/>
                      <a:ea typeface="Segoe UI Black" panose="020B0A02040204020203" pitchFamily="34" charset="0"/>
                      <a:cs typeface="Poppins" panose="00000500000000000000" pitchFamily="2" charset="0"/>
                    </a:rPr>
                    <a:t>Websites that serves static data from hosting services.</a:t>
                  </a:r>
                  <a:endParaRPr lang="en-IN" sz="1600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95E0B8F-D307-4F2F-B177-3C5CC1E2D598}"/>
                  </a:ext>
                </a:extLst>
              </p:cNvPr>
              <p:cNvSpPr/>
              <p:nvPr/>
            </p:nvSpPr>
            <p:spPr>
              <a:xfrm>
                <a:off x="5787342" y="2303362"/>
                <a:ext cx="2314936" cy="2435700"/>
              </a:xfrm>
              <a:prstGeom prst="roundRect">
                <a:avLst>
                  <a:gd name="adj" fmla="val 6167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STATIC WEBSITES</a:t>
                </a:r>
                <a:endParaRPr lang="en-IN" sz="2400" b="1" dirty="0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EF7ABB3-D36F-4905-975D-6E633AB7EC09}"/>
                </a:ext>
              </a:extLst>
            </p:cNvPr>
            <p:cNvGrpSpPr/>
            <p:nvPr/>
          </p:nvGrpSpPr>
          <p:grpSpPr>
            <a:xfrm>
              <a:off x="7155081" y="3985465"/>
              <a:ext cx="3414532" cy="2698038"/>
              <a:chOff x="6701743" y="1151290"/>
              <a:chExt cx="3414532" cy="2698038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95D432F-0098-449B-93AB-50DEE83B008E}"/>
                  </a:ext>
                </a:extLst>
              </p:cNvPr>
              <p:cNvSpPr/>
              <p:nvPr/>
            </p:nvSpPr>
            <p:spPr>
              <a:xfrm>
                <a:off x="6701743" y="1151290"/>
                <a:ext cx="3414532" cy="2698038"/>
              </a:xfrm>
              <a:prstGeom prst="roundRect">
                <a:avLst>
                  <a:gd name="adj" fmla="val 768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FBF62F7-AB5B-4274-A128-7DBD22337B8A}"/>
                  </a:ext>
                </a:extLst>
              </p:cNvPr>
              <p:cNvSpPr/>
              <p:nvPr/>
            </p:nvSpPr>
            <p:spPr>
              <a:xfrm>
                <a:off x="6847385" y="1288961"/>
                <a:ext cx="3153334" cy="2422696"/>
              </a:xfrm>
              <a:prstGeom prst="roundRect">
                <a:avLst>
                  <a:gd name="adj" fmla="val 519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Examples includes,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Portfolios,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Blogs,</a:t>
                </a:r>
              </a:p>
              <a:p>
                <a:pPr algn="ctr"/>
                <a:r>
                  <a:rPr lang="en-US" sz="2000" b="1" dirty="0">
                    <a:solidFill>
                      <a:srgbClr val="4472C4"/>
                    </a:solidFill>
                    <a:latin typeface="Poppins" panose="00000500000000000000" pitchFamily="2" charset="0"/>
                    <a:ea typeface="Segoe UI Black" panose="020B0A02040204020203" pitchFamily="34" charset="0"/>
                    <a:cs typeface="Poppins" panose="00000500000000000000" pitchFamily="2" charset="0"/>
                  </a:rPr>
                  <a:t>Documentations.</a:t>
                </a:r>
              </a:p>
              <a:p>
                <a:pPr algn="ctr"/>
                <a:endParaRPr lang="en-IN" sz="1600" b="1" dirty="0">
                  <a:solidFill>
                    <a:srgbClr val="FD9163"/>
                  </a:solidFill>
                  <a:latin typeface="Poppins" panose="00000500000000000000" pitchFamily="2" charset="0"/>
                  <a:ea typeface="Segoe UI Black" panose="020B0A02040204020203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440870-7897-4979-BCEA-DAB376C65933}"/>
              </a:ext>
            </a:extLst>
          </p:cNvPr>
          <p:cNvGrpSpPr/>
          <p:nvPr/>
        </p:nvGrpSpPr>
        <p:grpSpPr>
          <a:xfrm>
            <a:off x="9772179" y="358140"/>
            <a:ext cx="2048044" cy="3361910"/>
            <a:chOff x="9772179" y="358140"/>
            <a:chExt cx="2048044" cy="33619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BF0F78-0E27-4AE9-A2EF-D1D64C0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619213">
              <a:off x="9772179" y="358140"/>
              <a:ext cx="1162267" cy="11622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8CE7426-871D-47A1-B8D9-799103E7E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39988">
              <a:off x="10680681" y="1413685"/>
              <a:ext cx="1139542" cy="113954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4A06505-66E7-4B13-B631-7B46B853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92391">
              <a:off x="9874003" y="2574763"/>
              <a:ext cx="1145287" cy="114528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2AC2E51-63F2-4635-9341-116AC84EF7C7}"/>
              </a:ext>
            </a:extLst>
          </p:cNvPr>
          <p:cNvGrpSpPr/>
          <p:nvPr/>
        </p:nvGrpSpPr>
        <p:grpSpPr>
          <a:xfrm rot="20768220">
            <a:off x="428023" y="4106861"/>
            <a:ext cx="2031816" cy="2580251"/>
            <a:chOff x="354219" y="4154448"/>
            <a:chExt cx="2031816" cy="258025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7543564-3814-478F-9D47-9EA61A344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141210">
              <a:off x="354219" y="4154448"/>
              <a:ext cx="1133001" cy="113300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7C9F8CB-CD91-4883-91D6-D367AC24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41423">
              <a:off x="1012533" y="5361197"/>
              <a:ext cx="1373502" cy="137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583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E41604-6A6A-49A6-A4EC-BE7D36BDCA3B}"/>
              </a:ext>
            </a:extLst>
          </p:cNvPr>
          <p:cNvSpPr/>
          <p:nvPr/>
        </p:nvSpPr>
        <p:spPr>
          <a:xfrm>
            <a:off x="4521843" y="234383"/>
            <a:ext cx="3148314" cy="76103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STATIC WEBSITES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B9EFFE-92EB-4EF9-BE64-DD5E0F125CEF}"/>
              </a:ext>
            </a:extLst>
          </p:cNvPr>
          <p:cNvGrpSpPr/>
          <p:nvPr/>
        </p:nvGrpSpPr>
        <p:grpSpPr>
          <a:xfrm>
            <a:off x="231172" y="1287683"/>
            <a:ext cx="3316794" cy="5299846"/>
            <a:chOff x="231172" y="1287683"/>
            <a:chExt cx="3316794" cy="52998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8838D7-36FE-47A9-86CF-F96B236872CE}"/>
                </a:ext>
              </a:extLst>
            </p:cNvPr>
            <p:cNvGrpSpPr/>
            <p:nvPr/>
          </p:nvGrpSpPr>
          <p:grpSpPr>
            <a:xfrm>
              <a:off x="231172" y="1287683"/>
              <a:ext cx="3316794" cy="3078866"/>
              <a:chOff x="155611" y="1909823"/>
              <a:chExt cx="3316794" cy="307886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09DCDB7-A90F-4946-920A-4251D6DBD137}"/>
                  </a:ext>
                </a:extLst>
              </p:cNvPr>
              <p:cNvSpPr/>
              <p:nvPr/>
            </p:nvSpPr>
            <p:spPr>
              <a:xfrm>
                <a:off x="243068" y="1909823"/>
                <a:ext cx="3229337" cy="3078866"/>
              </a:xfrm>
              <a:prstGeom prst="roundRect">
                <a:avLst>
                  <a:gd name="adj" fmla="val 8020"/>
                </a:avLst>
              </a:prstGeom>
              <a:noFill/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C783EA1-E950-46E0-A606-09F1B152549A}"/>
                  </a:ext>
                </a:extLst>
              </p:cNvPr>
              <p:cNvGrpSpPr/>
              <p:nvPr/>
            </p:nvGrpSpPr>
            <p:grpSpPr>
              <a:xfrm>
                <a:off x="155611" y="2149517"/>
                <a:ext cx="3077581" cy="2589366"/>
                <a:chOff x="236634" y="1827839"/>
                <a:chExt cx="3077581" cy="2589366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8635548B-B600-4035-A694-5E731C65CE30}"/>
                    </a:ext>
                  </a:extLst>
                </p:cNvPr>
                <p:cNvGrpSpPr/>
                <p:nvPr/>
              </p:nvGrpSpPr>
              <p:grpSpPr>
                <a:xfrm>
                  <a:off x="236634" y="1827839"/>
                  <a:ext cx="3077581" cy="1601161"/>
                  <a:chOff x="236634" y="1827839"/>
                  <a:chExt cx="3077581" cy="1601161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01697157-22ED-4E01-8FF2-4608B77784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36634" y="1827839"/>
                    <a:ext cx="1601161" cy="1601161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C5497934-49D8-4C98-A4D7-98A6B88FB8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13054" y="1827839"/>
                    <a:ext cx="1601161" cy="160116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D2C71D80-4965-4B53-B73F-0217C987523B}"/>
                    </a:ext>
                  </a:extLst>
                </p:cNvPr>
                <p:cNvSpPr/>
                <p:nvPr/>
              </p:nvSpPr>
              <p:spPr>
                <a:xfrm>
                  <a:off x="763928" y="3769022"/>
                  <a:ext cx="2349661" cy="64818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CLIENT</a:t>
                  </a:r>
                  <a:endParaRPr lang="en-IN" b="1" dirty="0"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94A5F45-6242-4A47-B263-2EAFD560A9A7}"/>
                </a:ext>
              </a:extLst>
            </p:cNvPr>
            <p:cNvSpPr/>
            <p:nvPr/>
          </p:nvSpPr>
          <p:spPr>
            <a:xfrm>
              <a:off x="318627" y="4468243"/>
              <a:ext cx="3229337" cy="2119286"/>
            </a:xfrm>
            <a:prstGeom prst="roundRect">
              <a:avLst>
                <a:gd name="adj" fmla="val 8114"/>
              </a:avLst>
            </a:prstGeom>
            <a:solidFill>
              <a:srgbClr val="00B0F0"/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Client uses a device to open up a browser and input the domain name</a:t>
              </a:r>
              <a:endParaRPr lang="en-IN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9838E7-D306-4248-9B20-E3A1F7A2B035}"/>
              </a:ext>
            </a:extLst>
          </p:cNvPr>
          <p:cNvGrpSpPr/>
          <p:nvPr/>
        </p:nvGrpSpPr>
        <p:grpSpPr>
          <a:xfrm>
            <a:off x="4601181" y="1287682"/>
            <a:ext cx="3229337" cy="5299848"/>
            <a:chOff x="4601181" y="1287682"/>
            <a:chExt cx="3229337" cy="52998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12B38ED-26DC-4DF7-A9C8-52DB83F09E78}"/>
                </a:ext>
              </a:extLst>
            </p:cNvPr>
            <p:cNvGrpSpPr/>
            <p:nvPr/>
          </p:nvGrpSpPr>
          <p:grpSpPr>
            <a:xfrm>
              <a:off x="4601181" y="1287682"/>
              <a:ext cx="3229337" cy="3078866"/>
              <a:chOff x="4599006" y="1883112"/>
              <a:chExt cx="3229337" cy="307886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5A189FB-32BD-43CC-BA4C-0B5BCDD6617E}"/>
                  </a:ext>
                </a:extLst>
              </p:cNvPr>
              <p:cNvGrpSpPr/>
              <p:nvPr/>
            </p:nvGrpSpPr>
            <p:grpSpPr>
              <a:xfrm>
                <a:off x="4599006" y="1883112"/>
                <a:ext cx="3229337" cy="3078866"/>
                <a:chOff x="243068" y="1909823"/>
                <a:chExt cx="3229337" cy="3078866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0AC43B1A-D546-4BF7-A227-E5DAD4CA977E}"/>
                    </a:ext>
                  </a:extLst>
                </p:cNvPr>
                <p:cNvSpPr/>
                <p:nvPr/>
              </p:nvSpPr>
              <p:spPr>
                <a:xfrm>
                  <a:off x="243068" y="1909823"/>
                  <a:ext cx="3229337" cy="307886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8D43F252-70D7-40D7-833A-09FCA66E2522}"/>
                    </a:ext>
                  </a:extLst>
                </p:cNvPr>
                <p:cNvSpPr/>
                <p:nvPr/>
              </p:nvSpPr>
              <p:spPr>
                <a:xfrm>
                  <a:off x="676026" y="4097156"/>
                  <a:ext cx="2349661" cy="64818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BROWSER</a:t>
                  </a:r>
                  <a:endParaRPr lang="en-IN" b="1" dirty="0"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p:grpSp>
          <p:pic>
            <p:nvPicPr>
              <p:cNvPr id="1036" name="Picture 12" descr="Firefox logo - Wikipedia">
                <a:extLst>
                  <a:ext uri="{FF2B5EF4-FFF2-40B4-BE49-F238E27FC236}">
                    <a16:creationId xmlns:a16="http://schemas.microsoft.com/office/drawing/2014/main" id="{8647D312-E8D8-4CAB-B99B-7F0EBD17E5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83473">
                <a:off x="5104391" y="1978091"/>
                <a:ext cx="858549" cy="89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A903804-7805-4FA6-9C07-6A4ACF0E1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921350">
                <a:off x="5730998" y="3084217"/>
                <a:ext cx="804516" cy="804516"/>
              </a:xfrm>
              <a:prstGeom prst="rect">
                <a:avLst/>
              </a:prstGeom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56135250-926E-424E-A241-51845FC2C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077" y="2935782"/>
                <a:ext cx="803585" cy="8035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AB51D15C-58E9-470B-B6D7-D11C4C0E3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6795" y="2016076"/>
                <a:ext cx="946682" cy="94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7F34801A-2781-400B-937F-B4CB6FF51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7285" y="2960564"/>
                <a:ext cx="1000722" cy="995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829A636-F0A9-44EB-A193-C0E3C3497D2D}"/>
                </a:ext>
              </a:extLst>
            </p:cNvPr>
            <p:cNvSpPr/>
            <p:nvPr/>
          </p:nvSpPr>
          <p:spPr>
            <a:xfrm>
              <a:off x="4601181" y="4468243"/>
              <a:ext cx="3229337" cy="2119287"/>
            </a:xfrm>
            <a:prstGeom prst="roundRect">
              <a:avLst>
                <a:gd name="adj" fmla="val 8114"/>
              </a:avLst>
            </a:prstGeom>
            <a:solidFill>
              <a:srgbClr val="00B0F0"/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Browser sends a http(s) request to the hosting server</a:t>
              </a:r>
              <a:endParaRPr lang="en-IN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2E2F7C-DC50-4037-AF55-87522DCF86DF}"/>
              </a:ext>
            </a:extLst>
          </p:cNvPr>
          <p:cNvGrpSpPr/>
          <p:nvPr/>
        </p:nvGrpSpPr>
        <p:grpSpPr>
          <a:xfrm>
            <a:off x="8731491" y="1287683"/>
            <a:ext cx="3229337" cy="5200396"/>
            <a:chOff x="8731491" y="1287683"/>
            <a:chExt cx="3229337" cy="52003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2EBDDF2-9218-481E-83A1-77A1F9142EB4}"/>
                </a:ext>
              </a:extLst>
            </p:cNvPr>
            <p:cNvGrpSpPr/>
            <p:nvPr/>
          </p:nvGrpSpPr>
          <p:grpSpPr>
            <a:xfrm>
              <a:off x="8731491" y="1287683"/>
              <a:ext cx="3229337" cy="3078866"/>
              <a:chOff x="4384873" y="1889567"/>
              <a:chExt cx="3229337" cy="307886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6FB1256-8B27-49D1-9F7B-00C1577B18EE}"/>
                  </a:ext>
                </a:extLst>
              </p:cNvPr>
              <p:cNvGrpSpPr/>
              <p:nvPr/>
            </p:nvGrpSpPr>
            <p:grpSpPr>
              <a:xfrm>
                <a:off x="4384873" y="1889567"/>
                <a:ext cx="3229337" cy="3078866"/>
                <a:chOff x="243068" y="1909823"/>
                <a:chExt cx="3229337" cy="3078866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C45533C5-03A5-41EF-9AC1-B2CE81DF7F76}"/>
                    </a:ext>
                  </a:extLst>
                </p:cNvPr>
                <p:cNvSpPr/>
                <p:nvPr/>
              </p:nvSpPr>
              <p:spPr>
                <a:xfrm>
                  <a:off x="243068" y="1909823"/>
                  <a:ext cx="3229337" cy="307886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A54DCDE0-0C14-444D-864B-F2B9C9CE1DE5}"/>
                    </a:ext>
                  </a:extLst>
                </p:cNvPr>
                <p:cNvSpPr/>
                <p:nvPr/>
              </p:nvSpPr>
              <p:spPr>
                <a:xfrm>
                  <a:off x="682905" y="4128485"/>
                  <a:ext cx="2349661" cy="64818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HOSTING SERVER</a:t>
                  </a:r>
                  <a:endParaRPr lang="en-IN" b="1" dirty="0"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p:grpSp>
          <p:pic>
            <p:nvPicPr>
              <p:cNvPr id="1028" name="Picture 4" descr="Netlify Logo | SVG | Real Company | Alphabet, Letter N Logo">
                <a:extLst>
                  <a:ext uri="{FF2B5EF4-FFF2-40B4-BE49-F238E27FC236}">
                    <a16:creationId xmlns:a16="http://schemas.microsoft.com/office/drawing/2014/main" id="{B9A73109-3A53-497A-8DBD-C7E642303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58333">
                <a:off x="4386638" y="2014005"/>
                <a:ext cx="1472555" cy="1472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Github Logo - Free social media icons">
                <a:extLst>
                  <a:ext uri="{FF2B5EF4-FFF2-40B4-BE49-F238E27FC236}">
                    <a16:creationId xmlns:a16="http://schemas.microsoft.com/office/drawing/2014/main" id="{A4424146-60E7-4E42-B0FF-F81234852F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89711">
                <a:off x="5872916" y="2001619"/>
                <a:ext cx="921785" cy="92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F9CDD38B-73E1-4CB5-AD58-3D9BD915F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10" r="34630" b="40747"/>
              <a:stretch/>
            </p:blipFill>
            <p:spPr bwMode="auto">
              <a:xfrm rot="576256">
                <a:off x="6576542" y="2981318"/>
                <a:ext cx="764853" cy="882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Amazon Web Services Logo, symbol, meaning, history, PNG, brand">
                <a:extLst>
                  <a:ext uri="{FF2B5EF4-FFF2-40B4-BE49-F238E27FC236}">
                    <a16:creationId xmlns:a16="http://schemas.microsoft.com/office/drawing/2014/main" id="{3087A395-0A3B-4100-BFBD-0B0AB922A8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5174" y="3055258"/>
                <a:ext cx="1328859" cy="747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937AC57-A58B-4030-8D1F-4D8BEC71DCE5}"/>
                </a:ext>
              </a:extLst>
            </p:cNvPr>
            <p:cNvSpPr/>
            <p:nvPr/>
          </p:nvSpPr>
          <p:spPr>
            <a:xfrm>
              <a:off x="8731491" y="4467174"/>
              <a:ext cx="3229337" cy="2020905"/>
            </a:xfrm>
            <a:prstGeom prst="roundRect">
              <a:avLst>
                <a:gd name="adj" fmla="val 8114"/>
              </a:avLst>
            </a:prstGeom>
            <a:solidFill>
              <a:srgbClr val="00B0F0"/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server returns the requested files from the storage for which they charge. These files often include HTML,CSS,JS, Images, Videos, etc.</a:t>
              </a:r>
              <a:endParaRPr lang="en-IN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553B751-58EC-462C-A3BB-C0BFA9DA115D}"/>
              </a:ext>
            </a:extLst>
          </p:cNvPr>
          <p:cNvSpPr/>
          <p:nvPr/>
        </p:nvSpPr>
        <p:spPr>
          <a:xfrm>
            <a:off x="3700208" y="3468560"/>
            <a:ext cx="721891" cy="394323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37BF8FC-4F36-4DCF-9146-1F3A139E45D6}"/>
              </a:ext>
            </a:extLst>
          </p:cNvPr>
          <p:cNvSpPr/>
          <p:nvPr/>
        </p:nvSpPr>
        <p:spPr>
          <a:xfrm>
            <a:off x="7904953" y="3403010"/>
            <a:ext cx="721891" cy="394323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DCE7A62-1570-4FE9-86EE-40C7D4D7FAC5}"/>
              </a:ext>
            </a:extLst>
          </p:cNvPr>
          <p:cNvSpPr/>
          <p:nvPr/>
        </p:nvSpPr>
        <p:spPr>
          <a:xfrm rot="10800000">
            <a:off x="7902700" y="2515590"/>
            <a:ext cx="721891" cy="394323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498F62F-93D3-4908-BF79-F2DAF6B52ED2}"/>
              </a:ext>
            </a:extLst>
          </p:cNvPr>
          <p:cNvSpPr/>
          <p:nvPr/>
        </p:nvSpPr>
        <p:spPr>
          <a:xfrm rot="10800000">
            <a:off x="3747779" y="2472962"/>
            <a:ext cx="721891" cy="394323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7953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E41604-6A6A-49A6-A4EC-BE7D36BDCA3B}"/>
              </a:ext>
            </a:extLst>
          </p:cNvPr>
          <p:cNvSpPr/>
          <p:nvPr/>
        </p:nvSpPr>
        <p:spPr>
          <a:xfrm>
            <a:off x="4521843" y="234383"/>
            <a:ext cx="3148314" cy="76103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DYNAMIC WEBSITES</a:t>
            </a:r>
            <a:endParaRPr lang="en-IN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1D76E-9703-477A-B95A-30528669FF21}"/>
              </a:ext>
            </a:extLst>
          </p:cNvPr>
          <p:cNvGrpSpPr/>
          <p:nvPr/>
        </p:nvGrpSpPr>
        <p:grpSpPr>
          <a:xfrm>
            <a:off x="3788694" y="4287835"/>
            <a:ext cx="8208935" cy="2272132"/>
            <a:chOff x="3788694" y="4287835"/>
            <a:chExt cx="8208935" cy="22721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DAC766-CFB9-484A-ACA6-98937862D97C}"/>
                </a:ext>
              </a:extLst>
            </p:cNvPr>
            <p:cNvGrpSpPr/>
            <p:nvPr/>
          </p:nvGrpSpPr>
          <p:grpSpPr>
            <a:xfrm>
              <a:off x="3788694" y="4287835"/>
              <a:ext cx="8208935" cy="2272132"/>
              <a:chOff x="2491975" y="4165587"/>
              <a:chExt cx="7537543" cy="203967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40DE08F-1ED0-4FB3-86B3-3ABF750F34B1}"/>
                  </a:ext>
                </a:extLst>
              </p:cNvPr>
              <p:cNvGrpSpPr/>
              <p:nvPr/>
            </p:nvGrpSpPr>
            <p:grpSpPr>
              <a:xfrm>
                <a:off x="5172002" y="4166662"/>
                <a:ext cx="2209132" cy="2038603"/>
                <a:chOff x="8518941" y="1248429"/>
                <a:chExt cx="2209132" cy="2038603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5004B4B9-7018-4329-B345-D2E3E298945F}"/>
                    </a:ext>
                  </a:extLst>
                </p:cNvPr>
                <p:cNvGrpSpPr/>
                <p:nvPr/>
              </p:nvGrpSpPr>
              <p:grpSpPr>
                <a:xfrm>
                  <a:off x="8518941" y="1248429"/>
                  <a:ext cx="2209132" cy="2038603"/>
                  <a:chOff x="243067" y="1909822"/>
                  <a:chExt cx="3229337" cy="3078866"/>
                </a:xfrm>
              </p:grpSpPr>
              <p:sp>
                <p:nvSpPr>
                  <p:cNvPr id="56" name="Rectangle: Rounded Corners 55">
                    <a:extLst>
                      <a:ext uri="{FF2B5EF4-FFF2-40B4-BE49-F238E27FC236}">
                        <a16:creationId xmlns:a16="http://schemas.microsoft.com/office/drawing/2014/main" id="{98EACCF2-135D-4EF1-8A7F-01491DD7FFF9}"/>
                      </a:ext>
                    </a:extLst>
                  </p:cNvPr>
                  <p:cNvSpPr/>
                  <p:nvPr/>
                </p:nvSpPr>
                <p:spPr>
                  <a:xfrm>
                    <a:off x="243067" y="1909822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48980038-897E-4D0F-9DF6-F2FEBEA565F7}"/>
                      </a:ext>
                    </a:extLst>
                  </p:cNvPr>
                  <p:cNvSpPr/>
                  <p:nvPr/>
                </p:nvSpPr>
                <p:spPr>
                  <a:xfrm>
                    <a:off x="682905" y="4128485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BACKEND</a:t>
                    </a:r>
                    <a:endParaRPr lang="en-IN" sz="1200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2050" name="Picture 2" descr="PHP - Wikipedia">
                  <a:extLst>
                    <a:ext uri="{FF2B5EF4-FFF2-40B4-BE49-F238E27FC236}">
                      <a16:creationId xmlns:a16="http://schemas.microsoft.com/office/drawing/2014/main" id="{12A77B95-A807-479A-A925-069CFBEF95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05983" y="1366468"/>
                  <a:ext cx="921204" cy="4974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JavaScript - Simple English Wikipedia, the free encyclopedia">
                  <a:extLst>
                    <a:ext uri="{FF2B5EF4-FFF2-40B4-BE49-F238E27FC236}">
                      <a16:creationId xmlns:a16="http://schemas.microsoft.com/office/drawing/2014/main" id="{06583FC1-1651-48FE-BF69-1318D7BE38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62064" y="1402672"/>
                  <a:ext cx="660088" cy="660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9E722CA5-9887-4B48-B624-26F6E4CE62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55190" y="1884813"/>
                  <a:ext cx="660088" cy="660088"/>
                </a:xfrm>
                <a:prstGeom prst="rect">
                  <a:avLst/>
                </a:prstGeom>
              </p:spPr>
            </p:pic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2499D0E2-07DD-4E0E-9606-4D932AE3D4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324"/>
                <a:stretch/>
              </p:blipFill>
              <p:spPr bwMode="auto">
                <a:xfrm>
                  <a:off x="9286908" y="1985996"/>
                  <a:ext cx="660088" cy="6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2999BF4-0CEE-487C-B258-893D07F258B5}"/>
                  </a:ext>
                </a:extLst>
              </p:cNvPr>
              <p:cNvGrpSpPr/>
              <p:nvPr/>
            </p:nvGrpSpPr>
            <p:grpSpPr>
              <a:xfrm>
                <a:off x="7820386" y="4165587"/>
                <a:ext cx="2209132" cy="2038603"/>
                <a:chOff x="8479739" y="3697915"/>
                <a:chExt cx="2209132" cy="203860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4B02757-3CAD-4E22-8461-F86739558C58}"/>
                    </a:ext>
                  </a:extLst>
                </p:cNvPr>
                <p:cNvGrpSpPr/>
                <p:nvPr/>
              </p:nvGrpSpPr>
              <p:grpSpPr>
                <a:xfrm>
                  <a:off x="8479739" y="3697915"/>
                  <a:ext cx="2209132" cy="2038603"/>
                  <a:chOff x="202387" y="1908200"/>
                  <a:chExt cx="3229337" cy="3078866"/>
                </a:xfrm>
              </p:grpSpPr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390775B7-8661-45C9-8168-43D344D566A8}"/>
                      </a:ext>
                    </a:extLst>
                  </p:cNvPr>
                  <p:cNvSpPr/>
                  <p:nvPr/>
                </p:nvSpPr>
                <p:spPr>
                  <a:xfrm>
                    <a:off x="202387" y="1908200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48EB13E1-BF26-4C84-857E-BB7570A1B5A7}"/>
                      </a:ext>
                    </a:extLst>
                  </p:cNvPr>
                  <p:cNvSpPr/>
                  <p:nvPr/>
                </p:nvSpPr>
                <p:spPr>
                  <a:xfrm>
                    <a:off x="682905" y="4128485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DATABASE</a:t>
                    </a:r>
                    <a:endParaRPr lang="en-IN" sz="1200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2058" name="Picture 10" descr="What is MySQL? - MySQL Relational Databases Explained - AWS">
                  <a:extLst>
                    <a:ext uri="{FF2B5EF4-FFF2-40B4-BE49-F238E27FC236}">
                      <a16:creationId xmlns:a16="http://schemas.microsoft.com/office/drawing/2014/main" id="{E034CA4C-CF64-4EAF-A33D-502B0D69B7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73481" y="3826365"/>
                  <a:ext cx="1045230" cy="5409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 descr="How to get started with MongoDB in 10 minutes | by Navindu Jayatilake |  We've moved to freeCodeCamp.org/news | Medium">
                  <a:extLst>
                    <a:ext uri="{FF2B5EF4-FFF2-40B4-BE49-F238E27FC236}">
                      <a16:creationId xmlns:a16="http://schemas.microsoft.com/office/drawing/2014/main" id="{B07281BA-9C71-41F8-A0F1-199CEE1440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15272" y="4063578"/>
                  <a:ext cx="800542" cy="8005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 descr="PostgreSQL - Wikipedia">
                  <a:extLst>
                    <a:ext uri="{FF2B5EF4-FFF2-40B4-BE49-F238E27FC236}">
                      <a16:creationId xmlns:a16="http://schemas.microsoft.com/office/drawing/2014/main" id="{93C8037A-5AEE-47BB-89BB-076B576084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94651" y="4486655"/>
                  <a:ext cx="524834" cy="5409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E851C26-B655-40C1-8213-3B9C621D67BA}"/>
                  </a:ext>
                </a:extLst>
              </p:cNvPr>
              <p:cNvGrpSpPr/>
              <p:nvPr/>
            </p:nvGrpSpPr>
            <p:grpSpPr>
              <a:xfrm>
                <a:off x="2491975" y="4166662"/>
                <a:ext cx="2209132" cy="2038603"/>
                <a:chOff x="3098166" y="3751864"/>
                <a:chExt cx="2209132" cy="203860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DB593D7-CD6B-4F2E-8D3F-30437CC4180D}"/>
                    </a:ext>
                  </a:extLst>
                </p:cNvPr>
                <p:cNvGrpSpPr/>
                <p:nvPr/>
              </p:nvGrpSpPr>
              <p:grpSpPr>
                <a:xfrm>
                  <a:off x="3098166" y="3751864"/>
                  <a:ext cx="2209132" cy="2038603"/>
                  <a:chOff x="243068" y="1909823"/>
                  <a:chExt cx="3229337" cy="3078866"/>
                </a:xfrm>
              </p:grpSpPr>
              <p:sp>
                <p:nvSpPr>
                  <p:cNvPr id="88" name="Rectangle: Rounded Corners 87">
                    <a:extLst>
                      <a:ext uri="{FF2B5EF4-FFF2-40B4-BE49-F238E27FC236}">
                        <a16:creationId xmlns:a16="http://schemas.microsoft.com/office/drawing/2014/main" id="{CBC9A3E7-3430-4919-9952-EF2146AC7ECC}"/>
                      </a:ext>
                    </a:extLst>
                  </p:cNvPr>
                  <p:cNvSpPr/>
                  <p:nvPr/>
                </p:nvSpPr>
                <p:spPr>
                  <a:xfrm>
                    <a:off x="243068" y="1909823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89" name="Rectangle: Rounded Corners 88">
                    <a:extLst>
                      <a:ext uri="{FF2B5EF4-FFF2-40B4-BE49-F238E27FC236}">
                        <a16:creationId xmlns:a16="http://schemas.microsoft.com/office/drawing/2014/main" id="{70EBF6F0-9487-44C5-B9F6-367C91940D79}"/>
                      </a:ext>
                    </a:extLst>
                  </p:cNvPr>
                  <p:cNvSpPr/>
                  <p:nvPr/>
                </p:nvSpPr>
                <p:spPr>
                  <a:xfrm>
                    <a:off x="682905" y="4128485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STORAGE</a:t>
                    </a:r>
                    <a:endParaRPr lang="en-IN" sz="1200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2066" name="Picture 18" descr="Firebase | Google's Mobile and Web App Development Platform">
                  <a:extLst>
                    <a:ext uri="{FF2B5EF4-FFF2-40B4-BE49-F238E27FC236}">
                      <a16:creationId xmlns:a16="http://schemas.microsoft.com/office/drawing/2014/main" id="{83A4CDDF-70DB-431D-9E8C-4DD5102065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3953" y="3867481"/>
                  <a:ext cx="710509" cy="710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8" name="Picture 20" descr="Make your applications strong with Supabase">
                  <a:extLst>
                    <a:ext uri="{FF2B5EF4-FFF2-40B4-BE49-F238E27FC236}">
                      <a16:creationId xmlns:a16="http://schemas.microsoft.com/office/drawing/2014/main" id="{D0E9C5B0-50BF-4868-B82F-DDBC78388D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62032" y="3829020"/>
                  <a:ext cx="710509" cy="79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6" name="Picture 28" descr="Optimize Your AWS S3 Performance. AWS S3 provides a great performance. It…  | by Sakshi Khandelwal | AWS in Plain English">
                  <a:extLst>
                    <a:ext uri="{FF2B5EF4-FFF2-40B4-BE49-F238E27FC236}">
                      <a16:creationId xmlns:a16="http://schemas.microsoft.com/office/drawing/2014/main" id="{C894BF2A-3CE2-4842-BDC5-7EADE6451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41" t="14215" r="35214" b="39461"/>
                <a:stretch/>
              </p:blipFill>
              <p:spPr bwMode="auto">
                <a:xfrm>
                  <a:off x="3890231" y="4511646"/>
                  <a:ext cx="631612" cy="630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BE3A458-C86C-4657-B918-E49A105A8C0E}"/>
                </a:ext>
              </a:extLst>
            </p:cNvPr>
            <p:cNvGrpSpPr/>
            <p:nvPr/>
          </p:nvGrpSpPr>
          <p:grpSpPr>
            <a:xfrm>
              <a:off x="9143651" y="5318617"/>
              <a:ext cx="440636" cy="519053"/>
              <a:chOff x="9143651" y="5318617"/>
              <a:chExt cx="440636" cy="519053"/>
            </a:xfrm>
          </p:grpSpPr>
          <p:sp>
            <p:nvSpPr>
              <p:cNvPr id="108" name="Arrow: Right 107">
                <a:extLst>
                  <a:ext uri="{FF2B5EF4-FFF2-40B4-BE49-F238E27FC236}">
                    <a16:creationId xmlns:a16="http://schemas.microsoft.com/office/drawing/2014/main" id="{7315C3F7-69BD-44E7-B71A-297EE881159C}"/>
                  </a:ext>
                </a:extLst>
              </p:cNvPr>
              <p:cNvSpPr/>
              <p:nvPr/>
            </p:nvSpPr>
            <p:spPr>
              <a:xfrm rot="10800000">
                <a:off x="9143651" y="5669750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5" name="Arrow: Right 114">
                <a:extLst>
                  <a:ext uri="{FF2B5EF4-FFF2-40B4-BE49-F238E27FC236}">
                    <a16:creationId xmlns:a16="http://schemas.microsoft.com/office/drawing/2014/main" id="{958AA7B3-60CB-4005-BB22-C038F3526F47}"/>
                  </a:ext>
                </a:extLst>
              </p:cNvPr>
              <p:cNvSpPr/>
              <p:nvPr/>
            </p:nvSpPr>
            <p:spPr>
              <a:xfrm>
                <a:off x="9151086" y="5318617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2E85E69-5D26-4662-ABEE-78DDEFB93DFB}"/>
                </a:ext>
              </a:extLst>
            </p:cNvPr>
            <p:cNvGrpSpPr/>
            <p:nvPr/>
          </p:nvGrpSpPr>
          <p:grpSpPr>
            <a:xfrm>
              <a:off x="6229574" y="5264967"/>
              <a:ext cx="440636" cy="519053"/>
              <a:chOff x="9143651" y="5318617"/>
              <a:chExt cx="440636" cy="519053"/>
            </a:xfrm>
          </p:grpSpPr>
          <p:sp>
            <p:nvSpPr>
              <p:cNvPr id="118" name="Arrow: Right 117">
                <a:extLst>
                  <a:ext uri="{FF2B5EF4-FFF2-40B4-BE49-F238E27FC236}">
                    <a16:creationId xmlns:a16="http://schemas.microsoft.com/office/drawing/2014/main" id="{78C2B5AB-980D-4D50-A14B-C36B289A9EE0}"/>
                  </a:ext>
                </a:extLst>
              </p:cNvPr>
              <p:cNvSpPr/>
              <p:nvPr/>
            </p:nvSpPr>
            <p:spPr>
              <a:xfrm rot="10800000">
                <a:off x="9143651" y="5669750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9" name="Arrow: Right 118">
                <a:extLst>
                  <a:ext uri="{FF2B5EF4-FFF2-40B4-BE49-F238E27FC236}">
                    <a16:creationId xmlns:a16="http://schemas.microsoft.com/office/drawing/2014/main" id="{2A96AC31-1498-4CA9-8703-7E3BB4D4ECE0}"/>
                  </a:ext>
                </a:extLst>
              </p:cNvPr>
              <p:cNvSpPr/>
              <p:nvPr/>
            </p:nvSpPr>
            <p:spPr>
              <a:xfrm>
                <a:off x="9151086" y="5318617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B0418E7-4DDD-4BBF-ACF3-19EE8492B0A2}"/>
              </a:ext>
            </a:extLst>
          </p:cNvPr>
          <p:cNvGrpSpPr/>
          <p:nvPr/>
        </p:nvGrpSpPr>
        <p:grpSpPr>
          <a:xfrm rot="5400000">
            <a:off x="7837279" y="3673198"/>
            <a:ext cx="440636" cy="519053"/>
            <a:chOff x="9143651" y="5318617"/>
            <a:chExt cx="440636" cy="519053"/>
          </a:xfrm>
        </p:grpSpPr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193099F9-C114-4FF4-9E22-5397D94ED65E}"/>
                </a:ext>
              </a:extLst>
            </p:cNvPr>
            <p:cNvSpPr/>
            <p:nvPr/>
          </p:nvSpPr>
          <p:spPr>
            <a:xfrm rot="10800000">
              <a:off x="9143651" y="5669750"/>
              <a:ext cx="433201" cy="167920"/>
            </a:xfrm>
            <a:prstGeom prst="rightArrow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6" name="Arrow: Right 125">
              <a:extLst>
                <a:ext uri="{FF2B5EF4-FFF2-40B4-BE49-F238E27FC236}">
                  <a16:creationId xmlns:a16="http://schemas.microsoft.com/office/drawing/2014/main" id="{D48E5E22-61BD-4F95-A5AF-15CE9CBBD969}"/>
                </a:ext>
              </a:extLst>
            </p:cNvPr>
            <p:cNvSpPr/>
            <p:nvPr/>
          </p:nvSpPr>
          <p:spPr>
            <a:xfrm>
              <a:off x="9151086" y="5318617"/>
              <a:ext cx="433201" cy="167920"/>
            </a:xfrm>
            <a:prstGeom prst="rightArrow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68402-8417-4A5E-A29C-11EFA5636A49}"/>
              </a:ext>
            </a:extLst>
          </p:cNvPr>
          <p:cNvGrpSpPr/>
          <p:nvPr/>
        </p:nvGrpSpPr>
        <p:grpSpPr>
          <a:xfrm>
            <a:off x="330898" y="1271474"/>
            <a:ext cx="8797822" cy="2359746"/>
            <a:chOff x="330898" y="1271474"/>
            <a:chExt cx="8797822" cy="23597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64A09A-09AD-47EF-B0EA-F7E2C9AD629E}"/>
                </a:ext>
              </a:extLst>
            </p:cNvPr>
            <p:cNvGrpSpPr/>
            <p:nvPr/>
          </p:nvGrpSpPr>
          <p:grpSpPr>
            <a:xfrm>
              <a:off x="330898" y="1271474"/>
              <a:ext cx="8797822" cy="2359746"/>
              <a:chOff x="236869" y="1269605"/>
              <a:chExt cx="7701233" cy="204990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C8838D7-36FE-47A9-86CF-F96B236872CE}"/>
                  </a:ext>
                </a:extLst>
              </p:cNvPr>
              <p:cNvGrpSpPr/>
              <p:nvPr/>
            </p:nvGrpSpPr>
            <p:grpSpPr>
              <a:xfrm>
                <a:off x="236869" y="1287683"/>
                <a:ext cx="2268960" cy="2031826"/>
                <a:chOff x="155611" y="1909823"/>
                <a:chExt cx="3316794" cy="3078866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109DCDB7-A90F-4946-920A-4251D6DBD137}"/>
                    </a:ext>
                  </a:extLst>
                </p:cNvPr>
                <p:cNvSpPr/>
                <p:nvPr/>
              </p:nvSpPr>
              <p:spPr>
                <a:xfrm>
                  <a:off x="243068" y="1909823"/>
                  <a:ext cx="3229337" cy="3078866"/>
                </a:xfrm>
                <a:prstGeom prst="roundRect">
                  <a:avLst>
                    <a:gd name="adj" fmla="val 8020"/>
                  </a:avLst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783EA1-E950-46E0-A606-09F1B152549A}"/>
                    </a:ext>
                  </a:extLst>
                </p:cNvPr>
                <p:cNvGrpSpPr/>
                <p:nvPr/>
              </p:nvGrpSpPr>
              <p:grpSpPr>
                <a:xfrm>
                  <a:off x="155611" y="2149517"/>
                  <a:ext cx="3077581" cy="2589366"/>
                  <a:chOff x="236634" y="1827839"/>
                  <a:chExt cx="3077581" cy="2589366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8635548B-B600-4035-A694-5E731C65CE30}"/>
                      </a:ext>
                    </a:extLst>
                  </p:cNvPr>
                  <p:cNvGrpSpPr/>
                  <p:nvPr/>
                </p:nvGrpSpPr>
                <p:grpSpPr>
                  <a:xfrm>
                    <a:off x="236634" y="1827839"/>
                    <a:ext cx="3077581" cy="1601161"/>
                    <a:chOff x="236634" y="1827839"/>
                    <a:chExt cx="3077581" cy="1601161"/>
                  </a:xfrm>
                </p:grpSpPr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01697157-22ED-4E01-8FF2-4608B77784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236634" y="1827839"/>
                      <a:ext cx="1601161" cy="16011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C5497934-49D8-4C98-A4D7-98A6B88FB8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713054" y="1827839"/>
                      <a:ext cx="1601161" cy="160116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D2C71D80-4965-4B53-B73F-0217C987523B}"/>
                      </a:ext>
                    </a:extLst>
                  </p:cNvPr>
                  <p:cNvSpPr/>
                  <p:nvPr/>
                </p:nvSpPr>
                <p:spPr>
                  <a:xfrm>
                    <a:off x="763928" y="3769022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CLIENT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EBDDF2-9218-481E-83A1-77A1F9142EB4}"/>
                  </a:ext>
                </a:extLst>
              </p:cNvPr>
              <p:cNvGrpSpPr/>
              <p:nvPr/>
            </p:nvGrpSpPr>
            <p:grpSpPr>
              <a:xfrm>
                <a:off x="5728970" y="1269605"/>
                <a:ext cx="2209132" cy="2040831"/>
                <a:chOff x="4312918" y="1898749"/>
                <a:chExt cx="3229337" cy="3082231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86FB1256-8B27-49D1-9F7B-00C1577B18EE}"/>
                    </a:ext>
                  </a:extLst>
                </p:cNvPr>
                <p:cNvGrpSpPr/>
                <p:nvPr/>
              </p:nvGrpSpPr>
              <p:grpSpPr>
                <a:xfrm>
                  <a:off x="4312918" y="1902114"/>
                  <a:ext cx="3229337" cy="3078866"/>
                  <a:chOff x="171113" y="1922370"/>
                  <a:chExt cx="3229337" cy="3078866"/>
                </a:xfrm>
              </p:grpSpPr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C45533C5-03A5-41EF-9AC1-B2CE81DF7F76}"/>
                      </a:ext>
                    </a:extLst>
                  </p:cNvPr>
                  <p:cNvSpPr/>
                  <p:nvPr/>
                </p:nvSpPr>
                <p:spPr>
                  <a:xfrm>
                    <a:off x="171113" y="1922370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A54DCDE0-0C14-444D-864B-F2B9C9CE1DE5}"/>
                      </a:ext>
                    </a:extLst>
                  </p:cNvPr>
                  <p:cNvSpPr/>
                  <p:nvPr/>
                </p:nvSpPr>
                <p:spPr>
                  <a:xfrm>
                    <a:off x="682905" y="4128485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HOSTING SERVER</a:t>
                    </a:r>
                    <a:endParaRPr lang="en-IN" sz="1200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1028" name="Picture 4" descr="Netlify Logo | SVG | Real Company | Alphabet, Letter N Logo">
                  <a:extLst>
                    <a:ext uri="{FF2B5EF4-FFF2-40B4-BE49-F238E27FC236}">
                      <a16:creationId xmlns:a16="http://schemas.microsoft.com/office/drawing/2014/main" id="{B9A73109-3A53-497A-8DBD-C7E642303E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058333">
                  <a:off x="4385110" y="1898749"/>
                  <a:ext cx="1472555" cy="14725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F9CDD38B-73E1-4CB5-AD58-3D9BD915F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10" r="34630" b="40747"/>
                <a:stretch/>
              </p:blipFill>
              <p:spPr bwMode="auto">
                <a:xfrm rot="576256">
                  <a:off x="5505354" y="2964975"/>
                  <a:ext cx="764853" cy="8824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Amazon Web Services Logo, symbol, meaning, history, PNG, brand">
                  <a:extLst>
                    <a:ext uri="{FF2B5EF4-FFF2-40B4-BE49-F238E27FC236}">
                      <a16:creationId xmlns:a16="http://schemas.microsoft.com/office/drawing/2014/main" id="{3087A395-0A3B-4100-BFBD-0B0AB922A8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28283" y="2099719"/>
                  <a:ext cx="1328859" cy="7474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12B38ED-26DC-4DF7-A9C8-52DB83F09E78}"/>
                  </a:ext>
                </a:extLst>
              </p:cNvPr>
              <p:cNvGrpSpPr/>
              <p:nvPr/>
            </p:nvGrpSpPr>
            <p:grpSpPr>
              <a:xfrm>
                <a:off x="3037445" y="1287683"/>
                <a:ext cx="2209132" cy="2031826"/>
                <a:chOff x="4599006" y="1883112"/>
                <a:chExt cx="3229337" cy="3078866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E5A189FB-32BD-43CC-BA4C-0B5BCDD6617E}"/>
                    </a:ext>
                  </a:extLst>
                </p:cNvPr>
                <p:cNvGrpSpPr/>
                <p:nvPr/>
              </p:nvGrpSpPr>
              <p:grpSpPr>
                <a:xfrm>
                  <a:off x="4599006" y="1883112"/>
                  <a:ext cx="3229337" cy="3078866"/>
                  <a:chOff x="243068" y="1909823"/>
                  <a:chExt cx="3229337" cy="3078866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0AC43B1A-D546-4BF7-A227-E5DAD4CA977E}"/>
                      </a:ext>
                    </a:extLst>
                  </p:cNvPr>
                  <p:cNvSpPr/>
                  <p:nvPr/>
                </p:nvSpPr>
                <p:spPr>
                  <a:xfrm>
                    <a:off x="243068" y="1909823"/>
                    <a:ext cx="3229337" cy="3078866"/>
                  </a:xfrm>
                  <a:prstGeom prst="roundRect">
                    <a:avLst>
                      <a:gd name="adj" fmla="val 8020"/>
                    </a:avLst>
                  </a:prstGeom>
                  <a:noFill/>
                  <a:ln w="28575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7" name="Rectangle: Rounded Corners 36">
                    <a:extLst>
                      <a:ext uri="{FF2B5EF4-FFF2-40B4-BE49-F238E27FC236}">
                        <a16:creationId xmlns:a16="http://schemas.microsoft.com/office/drawing/2014/main" id="{8D43F252-70D7-40D7-833A-09FCA66E2522}"/>
                      </a:ext>
                    </a:extLst>
                  </p:cNvPr>
                  <p:cNvSpPr/>
                  <p:nvPr/>
                </p:nvSpPr>
                <p:spPr>
                  <a:xfrm>
                    <a:off x="676026" y="4097156"/>
                    <a:ext cx="2349661" cy="648183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Segoe UI Black" panose="020B0A02040204020203" pitchFamily="34" charset="0"/>
                        <a:ea typeface="Segoe UI Black" panose="020B0A02040204020203" pitchFamily="34" charset="0"/>
                      </a:rPr>
                      <a:t>BROWSER</a:t>
                    </a:r>
                    <a:endParaRPr lang="en-IN" b="1" dirty="0">
                      <a:latin typeface="Segoe UI Black" panose="020B0A02040204020203" pitchFamily="34" charset="0"/>
                      <a:ea typeface="Segoe UI Black" panose="020B0A02040204020203" pitchFamily="34" charset="0"/>
                    </a:endParaRPr>
                  </a:p>
                </p:txBody>
              </p:sp>
            </p:grpSp>
            <p:pic>
              <p:nvPicPr>
                <p:cNvPr id="1036" name="Picture 12" descr="Firefox logo - Wikipedia">
                  <a:extLst>
                    <a:ext uri="{FF2B5EF4-FFF2-40B4-BE49-F238E27FC236}">
                      <a16:creationId xmlns:a16="http://schemas.microsoft.com/office/drawing/2014/main" id="{8647D312-E8D8-4CAB-B99B-7F0EBD17E5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83473">
                  <a:off x="5104391" y="1978091"/>
                  <a:ext cx="858549" cy="8917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6A903804-7805-4FA6-9C07-6A4ACF0E1D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20921350">
                  <a:off x="5730998" y="3084217"/>
                  <a:ext cx="804516" cy="804516"/>
                </a:xfrm>
                <a:prstGeom prst="rect">
                  <a:avLst/>
                </a:prstGeom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56135250-926E-424E-A241-51845FC2CC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22077" y="2935782"/>
                  <a:ext cx="803585" cy="803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AB51D15C-58E9-470B-B6D7-D11C4C0E35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6795" y="2016076"/>
                  <a:ext cx="946682" cy="9466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7F34801A-2781-400B-937F-B4CB6FF512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27285" y="2960564"/>
                  <a:ext cx="1000722" cy="9954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D418438-2D6E-4764-B6DC-ECF144043AAB}"/>
                </a:ext>
              </a:extLst>
            </p:cNvPr>
            <p:cNvGrpSpPr/>
            <p:nvPr/>
          </p:nvGrpSpPr>
          <p:grpSpPr>
            <a:xfrm>
              <a:off x="6111177" y="2229368"/>
              <a:ext cx="440636" cy="519053"/>
              <a:chOff x="9143651" y="5318617"/>
              <a:chExt cx="440636" cy="519053"/>
            </a:xfrm>
          </p:grpSpPr>
          <p:sp>
            <p:nvSpPr>
              <p:cNvPr id="121" name="Arrow: Right 120">
                <a:extLst>
                  <a:ext uri="{FF2B5EF4-FFF2-40B4-BE49-F238E27FC236}">
                    <a16:creationId xmlns:a16="http://schemas.microsoft.com/office/drawing/2014/main" id="{4082E9E7-E062-481C-B796-1F327B5A2480}"/>
                  </a:ext>
                </a:extLst>
              </p:cNvPr>
              <p:cNvSpPr/>
              <p:nvPr/>
            </p:nvSpPr>
            <p:spPr>
              <a:xfrm rot="10800000">
                <a:off x="9143651" y="5669750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Arrow: Right 121">
                <a:extLst>
                  <a:ext uri="{FF2B5EF4-FFF2-40B4-BE49-F238E27FC236}">
                    <a16:creationId xmlns:a16="http://schemas.microsoft.com/office/drawing/2014/main" id="{DF62663C-B107-4B8B-97CB-EAA1E7DDE95D}"/>
                  </a:ext>
                </a:extLst>
              </p:cNvPr>
              <p:cNvSpPr/>
              <p:nvPr/>
            </p:nvSpPr>
            <p:spPr>
              <a:xfrm>
                <a:off x="9151086" y="5318617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09D6F22-A383-4096-A0B8-1739A7ED6429}"/>
                </a:ext>
              </a:extLst>
            </p:cNvPr>
            <p:cNvGrpSpPr/>
            <p:nvPr/>
          </p:nvGrpSpPr>
          <p:grpSpPr>
            <a:xfrm>
              <a:off x="3031369" y="2202225"/>
              <a:ext cx="440636" cy="519053"/>
              <a:chOff x="9143651" y="5318617"/>
              <a:chExt cx="440636" cy="519053"/>
            </a:xfrm>
          </p:grpSpPr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F1CAD5D-CE5E-4D15-92E5-B41423FA4383}"/>
                  </a:ext>
                </a:extLst>
              </p:cNvPr>
              <p:cNvSpPr/>
              <p:nvPr/>
            </p:nvSpPr>
            <p:spPr>
              <a:xfrm rot="10800000">
                <a:off x="9143651" y="5669750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9" name="Arrow: Right 128">
                <a:extLst>
                  <a:ext uri="{FF2B5EF4-FFF2-40B4-BE49-F238E27FC236}">
                    <a16:creationId xmlns:a16="http://schemas.microsoft.com/office/drawing/2014/main" id="{9EDA8A37-089F-4822-9666-FE0AFF5E0D3C}"/>
                  </a:ext>
                </a:extLst>
              </p:cNvPr>
              <p:cNvSpPr/>
              <p:nvPr/>
            </p:nvSpPr>
            <p:spPr>
              <a:xfrm>
                <a:off x="9151086" y="5318617"/>
                <a:ext cx="433201" cy="167920"/>
              </a:xfrm>
              <a:prstGeom prst="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1039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D15CB0-EDA1-492A-AAC0-58126C1D31FD}"/>
              </a:ext>
            </a:extLst>
          </p:cNvPr>
          <p:cNvSpPr/>
          <p:nvPr/>
        </p:nvSpPr>
        <p:spPr>
          <a:xfrm>
            <a:off x="4693920" y="118192"/>
            <a:ext cx="3058159" cy="933254"/>
          </a:xfrm>
          <a:prstGeom prst="roundRect">
            <a:avLst>
              <a:gd name="adj" fmla="val 15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DESKTOP APPS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5FF7BA-2A01-4955-AA80-36D5FFCC7D94}"/>
              </a:ext>
            </a:extLst>
          </p:cNvPr>
          <p:cNvGrpSpPr/>
          <p:nvPr/>
        </p:nvGrpSpPr>
        <p:grpSpPr>
          <a:xfrm>
            <a:off x="3809999" y="1468120"/>
            <a:ext cx="4826000" cy="2245360"/>
            <a:chOff x="274320" y="2306320"/>
            <a:chExt cx="4826000" cy="224536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AB6484A-E60B-4F5E-989C-D62E09A2D6C5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1EC8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WINDOWS</a:t>
              </a:r>
            </a:p>
            <a:p>
              <a:pPr algn="r"/>
              <a:r>
                <a:rPr lang="en-IN" dirty="0">
                  <a:solidFill>
                    <a:srgbClr val="00A0F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73.1% Market Share</a:t>
              </a:r>
              <a:endParaRPr lang="en-IN" b="1" dirty="0">
                <a:solidFill>
                  <a:srgbClr val="00A0F0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A6547E-9D01-4CC8-9C09-97E235AF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A41959-8BA4-48DA-B347-CBA54D0E584E}"/>
              </a:ext>
            </a:extLst>
          </p:cNvPr>
          <p:cNvGrpSpPr/>
          <p:nvPr/>
        </p:nvGrpSpPr>
        <p:grpSpPr>
          <a:xfrm>
            <a:off x="513080" y="3906520"/>
            <a:ext cx="4826000" cy="2245360"/>
            <a:chOff x="274320" y="2306320"/>
            <a:chExt cx="4826000" cy="224536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8ED3735-BF7C-4794-A1EB-6FDABC95DE4A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30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03010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MAC OS</a:t>
              </a:r>
            </a:p>
            <a:p>
              <a:pPr algn="r"/>
              <a:r>
                <a:rPr lang="en-IN" dirty="0">
                  <a:solidFill>
                    <a:srgbClr val="03010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16.8% Market Share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CCECBBB-EA11-4E7C-8E78-E20AB913A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F5C307-C5EF-4673-9502-BC9CE29E8092}"/>
              </a:ext>
            </a:extLst>
          </p:cNvPr>
          <p:cNvGrpSpPr/>
          <p:nvPr/>
        </p:nvGrpSpPr>
        <p:grpSpPr>
          <a:xfrm>
            <a:off x="6852922" y="3906520"/>
            <a:ext cx="4826000" cy="2245360"/>
            <a:chOff x="274320" y="2306320"/>
            <a:chExt cx="4826000" cy="224536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601B747-8E4D-4762-8505-46E2A47C529A}"/>
                </a:ext>
              </a:extLst>
            </p:cNvPr>
            <p:cNvSpPr/>
            <p:nvPr/>
          </p:nvSpPr>
          <p:spPr>
            <a:xfrm>
              <a:off x="274320" y="2306320"/>
              <a:ext cx="4826000" cy="2245360"/>
            </a:xfrm>
            <a:prstGeom prst="roundRect">
              <a:avLst>
                <a:gd name="adj" fmla="val 311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FDB6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>
                  <a:solidFill>
                    <a:srgbClr val="FCAF0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LINUX</a:t>
              </a:r>
            </a:p>
            <a:p>
              <a:pPr algn="r"/>
              <a:r>
                <a:rPr lang="en-IN" dirty="0">
                  <a:solidFill>
                    <a:srgbClr val="FCAF0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2.7% Market Share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ABD946-31DA-44D0-9074-D160FE216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20" y="2504440"/>
              <a:ext cx="1854200" cy="185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1935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447</Words>
  <Application>Microsoft Office PowerPoint</Application>
  <PresentationFormat>Widescreen</PresentationFormat>
  <Paragraphs>127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Segoe UI Black</vt:lpstr>
      <vt:lpstr>Arial</vt:lpstr>
      <vt:lpstr>Poppins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 raj</dc:creator>
  <cp:lastModifiedBy>Abhi raj</cp:lastModifiedBy>
  <cp:revision>32</cp:revision>
  <dcterms:created xsi:type="dcterms:W3CDTF">2024-11-22T04:01:10Z</dcterms:created>
  <dcterms:modified xsi:type="dcterms:W3CDTF">2024-11-30T09:56:58Z</dcterms:modified>
</cp:coreProperties>
</file>